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9" d="100"/>
          <a:sy n="69" d="100"/>
        </p:scale>
        <p:origin x="5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5"/>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D7CCC9F8-1C5E-411C-9F38-76C9C6CF3909}" type="datetimeFigureOut">
              <a:rPr lang="en-US">
                <a:solidFill>
                  <a:prstClr val="black">
                    <a:tint val="75000"/>
                  </a:prstClr>
                </a:solidFill>
              </a:rPr>
              <a:pPr>
                <a:defRPr/>
              </a:pPr>
              <a:t>10/7/2016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CB9DD4C2-8383-4239-8F2E-26B26DECD040}" type="slidenum">
              <a:rPr lang="en-US"/>
              <a:pPr>
                <a:defRPr/>
              </a:pPr>
              <a:t>‹#›</a:t>
            </a:fld>
            <a:endParaRPr lang="en-US"/>
          </a:p>
        </p:txBody>
      </p:sp>
    </p:spTree>
    <p:extLst>
      <p:ext uri="{BB962C8B-B14F-4D97-AF65-F5344CB8AC3E}">
        <p14:creationId xmlns:p14="http://schemas.microsoft.com/office/powerpoint/2010/main" val="740536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1BC019-2120-4D9F-8902-EAA1EFF3DE75}" type="datetimeFigureOut">
              <a:rPr lang="en-US">
                <a:solidFill>
                  <a:prstClr val="black">
                    <a:tint val="75000"/>
                  </a:prstClr>
                </a:solidFill>
              </a:rPr>
              <a:pPr>
                <a:defRPr/>
              </a:pPr>
              <a:t>10/7/2016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A17E8F36-42BC-4EF1-8602-E877EB27B517}" type="slidenum">
              <a:rPr lang="en-US"/>
              <a:pPr>
                <a:defRPr/>
              </a:pPr>
              <a:t>‹#›</a:t>
            </a:fld>
            <a:endParaRPr lang="en-US"/>
          </a:p>
        </p:txBody>
      </p:sp>
    </p:spTree>
    <p:extLst>
      <p:ext uri="{BB962C8B-B14F-4D97-AF65-F5344CB8AC3E}">
        <p14:creationId xmlns:p14="http://schemas.microsoft.com/office/powerpoint/2010/main" val="249782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defRPr/>
            </a:pPr>
            <a:r>
              <a:rPr lang="en-US" sz="8000" smtClean="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defRPr/>
            </a:pPr>
            <a:r>
              <a:rPr lang="en-US" sz="8000" smtClean="0">
                <a:solidFill>
                  <a:srgbClr val="A53010"/>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431FD6E3-6C25-4FDA-9038-8DE0A9147557}" type="datetimeFigureOut">
              <a:rPr lang="en-US">
                <a:solidFill>
                  <a:prstClr val="black">
                    <a:tint val="75000"/>
                  </a:prstClr>
                </a:solidFill>
              </a:rPr>
              <a:pPr>
                <a:defRPr/>
              </a:pPr>
              <a:t>10/7/2016</a:t>
            </a:fld>
            <a:endParaRPr lang="en-US">
              <a:solidFill>
                <a:prstClr val="black">
                  <a:tint val="75000"/>
                </a:prstClr>
              </a:solidFill>
            </a:endParaRPr>
          </a:p>
        </p:txBody>
      </p:sp>
      <p:sp>
        <p:nvSpPr>
          <p:cNvPr id="9"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5A232FA0-571E-4B54-99C1-28E7E66D7E21}" type="slidenum">
              <a:rPr lang="en-US"/>
              <a:pPr>
                <a:defRPr/>
              </a:pPr>
              <a:t>‹#›</a:t>
            </a:fld>
            <a:endParaRPr lang="en-US"/>
          </a:p>
        </p:txBody>
      </p:sp>
    </p:spTree>
    <p:extLst>
      <p:ext uri="{BB962C8B-B14F-4D97-AF65-F5344CB8AC3E}">
        <p14:creationId xmlns:p14="http://schemas.microsoft.com/office/powerpoint/2010/main" val="1721898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C119DCC-AEB3-415E-9C48-83B682204A8D}" type="datetimeFigureOut">
              <a:rPr lang="en-US">
                <a:solidFill>
                  <a:prstClr val="black">
                    <a:tint val="75000"/>
                  </a:prstClr>
                </a:solidFill>
              </a:rPr>
              <a:pPr>
                <a:defRPr/>
              </a:pPr>
              <a:t>10/7/2016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027E128D-A971-46C4-A5B3-BDA6BFD4EB50}" type="slidenum">
              <a:rPr lang="en-US"/>
              <a:pPr>
                <a:defRPr/>
              </a:pPr>
              <a:t>‹#›</a:t>
            </a:fld>
            <a:endParaRPr lang="en-US"/>
          </a:p>
        </p:txBody>
      </p:sp>
    </p:spTree>
    <p:extLst>
      <p:ext uri="{BB962C8B-B14F-4D97-AF65-F5344CB8AC3E}">
        <p14:creationId xmlns:p14="http://schemas.microsoft.com/office/powerpoint/2010/main" val="1760988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defRPr/>
            </a:pPr>
            <a:r>
              <a:rPr lang="en-US" sz="8000" smtClean="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defRPr/>
            </a:pPr>
            <a:r>
              <a:rPr lang="en-US" sz="8000" smtClean="0">
                <a:solidFill>
                  <a:srgbClr val="A53010"/>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5AE51D51-9895-4203-AACA-B65188D66122}" type="datetimeFigureOut">
              <a:rPr lang="en-US">
                <a:solidFill>
                  <a:prstClr val="black">
                    <a:tint val="75000"/>
                  </a:prstClr>
                </a:solidFill>
              </a:rPr>
              <a:pPr>
                <a:defRPr/>
              </a:pPr>
              <a:t>10/7/2016</a:t>
            </a:fld>
            <a:endParaRPr lang="en-US">
              <a:solidFill>
                <a:prstClr val="black">
                  <a:tint val="75000"/>
                </a:prstClr>
              </a:solidFill>
            </a:endParaRPr>
          </a:p>
        </p:txBody>
      </p:sp>
      <p:sp>
        <p:nvSpPr>
          <p:cNvPr id="9"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BE846A34-34D6-4BC5-8E9B-7CF098B7C79D}" type="slidenum">
              <a:rPr lang="en-US"/>
              <a:pPr>
                <a:defRPr/>
              </a:pPr>
              <a:t>‹#›</a:t>
            </a:fld>
            <a:endParaRPr lang="en-US"/>
          </a:p>
        </p:txBody>
      </p:sp>
    </p:spTree>
    <p:extLst>
      <p:ext uri="{BB962C8B-B14F-4D97-AF65-F5344CB8AC3E}">
        <p14:creationId xmlns:p14="http://schemas.microsoft.com/office/powerpoint/2010/main" val="152633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02D52006-2834-423F-944B-2C03EE5A529C}" type="datetimeFigureOut">
              <a:rPr lang="en-US">
                <a:solidFill>
                  <a:prstClr val="black">
                    <a:tint val="75000"/>
                  </a:prstClr>
                </a:solidFill>
              </a:rPr>
              <a:pPr>
                <a:defRPr/>
              </a:pPr>
              <a:t>10/7/2016</a:t>
            </a:fld>
            <a:endParaRPr lang="en-US">
              <a:solidFill>
                <a:prstClr val="black">
                  <a:tint val="75000"/>
                </a:prstClr>
              </a:solidFill>
            </a:endParaRPr>
          </a:p>
        </p:txBody>
      </p:sp>
      <p:sp>
        <p:nvSpPr>
          <p:cNvPr id="7"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96F8ADB9-ED1A-4B35-82C2-E5D7E6D14A5B}" type="slidenum">
              <a:rPr lang="en-US"/>
              <a:pPr>
                <a:defRPr/>
              </a:pPr>
              <a:t>‹#›</a:t>
            </a:fld>
            <a:endParaRPr lang="en-US"/>
          </a:p>
        </p:txBody>
      </p:sp>
    </p:spTree>
    <p:extLst>
      <p:ext uri="{BB962C8B-B14F-4D97-AF65-F5344CB8AC3E}">
        <p14:creationId xmlns:p14="http://schemas.microsoft.com/office/powerpoint/2010/main" val="4287178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D4C13C-4DC6-4CA9-9307-6406AD02B1C8}" type="datetimeFigureOut">
              <a:rPr lang="en-US">
                <a:solidFill>
                  <a:prstClr val="black">
                    <a:tint val="75000"/>
                  </a:prstClr>
                </a:solidFill>
              </a:rPr>
              <a:pPr>
                <a:defRPr/>
              </a:pPr>
              <a:t>10/7/2016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2CE7190-52C5-4ADF-BA2A-82F3B7C12FBE}" type="slidenum">
              <a:rPr lang="en-US"/>
              <a:pPr>
                <a:defRPr/>
              </a:pPr>
              <a:t>‹#›</a:t>
            </a:fld>
            <a:endParaRPr lang="en-US"/>
          </a:p>
        </p:txBody>
      </p:sp>
    </p:spTree>
    <p:extLst>
      <p:ext uri="{BB962C8B-B14F-4D97-AF65-F5344CB8AC3E}">
        <p14:creationId xmlns:p14="http://schemas.microsoft.com/office/powerpoint/2010/main" val="251140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0A21AB8-B6B3-4707-BC7A-F251A4218F1F}" type="datetimeFigureOut">
              <a:rPr lang="en-US">
                <a:solidFill>
                  <a:prstClr val="black">
                    <a:tint val="75000"/>
                  </a:prstClr>
                </a:solidFill>
              </a:rPr>
              <a:pPr>
                <a:defRPr/>
              </a:pPr>
              <a:t>10/7/2016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A200AA3-04C9-47E7-B8F9-DA3529E6E6D8}" type="slidenum">
              <a:rPr lang="en-US"/>
              <a:pPr>
                <a:defRPr/>
              </a:pPr>
              <a:t>‹#›</a:t>
            </a:fld>
            <a:endParaRPr lang="en-US"/>
          </a:p>
        </p:txBody>
      </p:sp>
    </p:spTree>
    <p:extLst>
      <p:ext uri="{BB962C8B-B14F-4D97-AF65-F5344CB8AC3E}">
        <p14:creationId xmlns:p14="http://schemas.microsoft.com/office/powerpoint/2010/main" val="393472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997521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375675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425738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D37A123-BC99-4175-8E07-E84F559D8BBB}" type="datetimeFigureOut">
              <a:rPr lang="en-US">
                <a:solidFill>
                  <a:prstClr val="black">
                    <a:tint val="75000"/>
                  </a:prstClr>
                </a:solidFill>
              </a:rPr>
              <a:pPr>
                <a:defRPr/>
              </a:pPr>
              <a:t>10/7/2016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50402AA-6343-4F8D-8CDA-2CB858442459}" type="slidenum">
              <a:rPr lang="en-US"/>
              <a:pPr>
                <a:defRPr/>
              </a:pPr>
              <a:t>‹#›</a:t>
            </a:fld>
            <a:endParaRPr lang="en-US"/>
          </a:p>
        </p:txBody>
      </p:sp>
    </p:spTree>
    <p:extLst>
      <p:ext uri="{BB962C8B-B14F-4D97-AF65-F5344CB8AC3E}">
        <p14:creationId xmlns:p14="http://schemas.microsoft.com/office/powerpoint/2010/main" val="1765993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712605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191857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320695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178348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9175946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1531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4462328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17838883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0181759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69528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B97F14-1046-4E80-9127-6C9EF495468B}" type="datetimeFigureOut">
              <a:rPr lang="en-US">
                <a:solidFill>
                  <a:prstClr val="black">
                    <a:tint val="75000"/>
                  </a:prstClr>
                </a:solidFill>
              </a:rPr>
              <a:pPr>
                <a:defRPr/>
              </a:pPr>
              <a:t>10/7/2016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561A8D96-8757-4CFB-9426-C3BFF9B09DAF}" type="slidenum">
              <a:rPr lang="en-US"/>
              <a:pPr>
                <a:defRPr/>
              </a:pPr>
              <a:t>‹#›</a:t>
            </a:fld>
            <a:endParaRPr lang="en-US"/>
          </a:p>
        </p:txBody>
      </p:sp>
    </p:spTree>
    <p:extLst>
      <p:ext uri="{BB962C8B-B14F-4D97-AF65-F5344CB8AC3E}">
        <p14:creationId xmlns:p14="http://schemas.microsoft.com/office/powerpoint/2010/main" val="21015439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3353948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3571315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46097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3567CA19-B6C4-4902-906B-4A4998FA9C98}" type="datetimeFigureOut">
              <a:rPr lang="en-US">
                <a:solidFill>
                  <a:prstClr val="black">
                    <a:tint val="75000"/>
                  </a:prstClr>
                </a:solidFill>
              </a:rPr>
              <a:pPr>
                <a:defRPr/>
              </a:pPr>
              <a:t>10/7/2016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48A9C04-1522-4128-8120-BDF716C6C150}" type="slidenum">
              <a:rPr lang="en-US"/>
              <a:pPr>
                <a:defRPr/>
              </a:pPr>
              <a:t>‹#›</a:t>
            </a:fld>
            <a:endParaRPr lang="en-US"/>
          </a:p>
        </p:txBody>
      </p:sp>
    </p:spTree>
    <p:extLst>
      <p:ext uri="{BB962C8B-B14F-4D97-AF65-F5344CB8AC3E}">
        <p14:creationId xmlns:p14="http://schemas.microsoft.com/office/powerpoint/2010/main" val="293412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35"/>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22A8B23C-F051-4C6D-90A1-CE1C81E0C197}" type="datetimeFigureOut">
              <a:rPr lang="en-US">
                <a:solidFill>
                  <a:prstClr val="black">
                    <a:tint val="75000"/>
                  </a:prstClr>
                </a:solidFill>
              </a:rPr>
              <a:pPr>
                <a:defRPr/>
              </a:pPr>
              <a:t>10/7/2016</a:t>
            </a:fld>
            <a:endParaRPr lang="en-U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22CBAE09-40C0-4A80-8008-75DF8BFA5E43}" type="slidenum">
              <a:rPr lang="en-US"/>
              <a:pPr>
                <a:defRPr/>
              </a:pPr>
              <a:t>‹#›</a:t>
            </a:fld>
            <a:endParaRPr lang="en-US"/>
          </a:p>
        </p:txBody>
      </p:sp>
    </p:spTree>
    <p:extLst>
      <p:ext uri="{BB962C8B-B14F-4D97-AF65-F5344CB8AC3E}">
        <p14:creationId xmlns:p14="http://schemas.microsoft.com/office/powerpoint/2010/main" val="2826891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F6B9C992-C401-4783-8F2D-A795E9155C95}" type="datetimeFigureOut">
              <a:rPr lang="en-US">
                <a:solidFill>
                  <a:prstClr val="black">
                    <a:tint val="75000"/>
                  </a:prstClr>
                </a:solidFill>
              </a:rPr>
              <a:pPr>
                <a:defRPr/>
              </a:pPr>
              <a:t>10/7/2016</a:t>
            </a:fld>
            <a:endParaRPr lang="en-US">
              <a:solidFill>
                <a:prstClr val="black">
                  <a:tint val="75000"/>
                </a:prstClr>
              </a:solidFill>
            </a:endParaRPr>
          </a:p>
        </p:txBody>
      </p:sp>
      <p:sp>
        <p:nvSpPr>
          <p:cNvPr id="5"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4"/>
          <p:cNvSpPr>
            <a:spLocks noGrp="1"/>
          </p:cNvSpPr>
          <p:nvPr>
            <p:ph type="sldNum" sz="quarter" idx="12"/>
          </p:nvPr>
        </p:nvSpPr>
        <p:spPr/>
        <p:txBody>
          <a:bodyPr/>
          <a:lstStyle>
            <a:lvl1pPr>
              <a:defRPr/>
            </a:lvl1pPr>
          </a:lstStyle>
          <a:p>
            <a:pPr>
              <a:defRPr/>
            </a:pPr>
            <a:fld id="{3AD130DF-0D14-48AA-9434-1D93B09B5E26}" type="slidenum">
              <a:rPr lang="en-US"/>
              <a:pPr>
                <a:defRPr/>
              </a:pPr>
              <a:t>‹#›</a:t>
            </a:fld>
            <a:endParaRPr lang="en-US"/>
          </a:p>
        </p:txBody>
      </p:sp>
    </p:spTree>
    <p:extLst>
      <p:ext uri="{BB962C8B-B14F-4D97-AF65-F5344CB8AC3E}">
        <p14:creationId xmlns:p14="http://schemas.microsoft.com/office/powerpoint/2010/main" val="338163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3" name="Date Placeholder 1"/>
          <p:cNvSpPr>
            <a:spLocks noGrp="1"/>
          </p:cNvSpPr>
          <p:nvPr>
            <p:ph type="dt" sz="half" idx="10"/>
          </p:nvPr>
        </p:nvSpPr>
        <p:spPr/>
        <p:txBody>
          <a:bodyPr/>
          <a:lstStyle>
            <a:lvl1pPr>
              <a:defRPr/>
            </a:lvl1pPr>
          </a:lstStyle>
          <a:p>
            <a:pPr>
              <a:defRPr/>
            </a:pPr>
            <a:fld id="{D7847F4C-855A-4CA4-94CB-572449BE896D}" type="datetimeFigureOut">
              <a:rPr lang="en-US">
                <a:solidFill>
                  <a:prstClr val="black">
                    <a:tint val="75000"/>
                  </a:prstClr>
                </a:solidFill>
              </a:rPr>
              <a:pPr>
                <a:defRPr/>
              </a:pPr>
              <a:t>10/7/2016</a:t>
            </a:fld>
            <a:endParaRPr lang="en-U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a:lvl1pPr>
          </a:lstStyle>
          <a:p>
            <a:pPr>
              <a:defRPr/>
            </a:pPr>
            <a:fld id="{0B2B2F93-6494-4D43-9530-F32B846D7383}" type="slidenum">
              <a:rPr lang="en-US"/>
              <a:pPr>
                <a:defRPr/>
              </a:pPr>
              <a:t>‹#›</a:t>
            </a:fld>
            <a:endParaRPr lang="en-US"/>
          </a:p>
        </p:txBody>
      </p:sp>
    </p:spTree>
    <p:extLst>
      <p:ext uri="{BB962C8B-B14F-4D97-AF65-F5344CB8AC3E}">
        <p14:creationId xmlns:p14="http://schemas.microsoft.com/office/powerpoint/2010/main" val="2049210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4CF49B08-C99A-4A66-967C-711542A252E8}" type="datetimeFigureOut">
              <a:rPr lang="en-US">
                <a:solidFill>
                  <a:prstClr val="black">
                    <a:tint val="75000"/>
                  </a:prstClr>
                </a:solidFill>
              </a:rPr>
              <a:pPr>
                <a:defRPr/>
              </a:pPr>
              <a:t>10/7/2016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pPr>
              <a:defRPr/>
            </a:pPr>
            <a:fld id="{6BD9023E-2C35-44AD-88A8-DD7C82A32988}" type="slidenum">
              <a:rPr lang="en-US"/>
              <a:pPr>
                <a:defRPr/>
              </a:pPr>
              <a:t>‹#›</a:t>
            </a:fld>
            <a:endParaRPr lang="en-US"/>
          </a:p>
        </p:txBody>
      </p:sp>
    </p:spTree>
    <p:extLst>
      <p:ext uri="{BB962C8B-B14F-4D97-AF65-F5344CB8AC3E}">
        <p14:creationId xmlns:p14="http://schemas.microsoft.com/office/powerpoint/2010/main" val="419434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80D34BA0-BD49-42AC-8073-535DA666F112}" type="datetimeFigureOut">
              <a:rPr lang="en-US">
                <a:solidFill>
                  <a:prstClr val="black">
                    <a:tint val="75000"/>
                  </a:prstClr>
                </a:solidFill>
              </a:rPr>
              <a:pPr>
                <a:defRPr/>
              </a:pPr>
              <a:t>10/7/2016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F1AC7E6F-06CD-40CA-8001-9A59B5CC10FF}" type="slidenum">
              <a:rPr lang="en-US"/>
              <a:pPr>
                <a:defRPr/>
              </a:pPr>
              <a:t>‹#›</a:t>
            </a:fld>
            <a:endParaRPr lang="en-US"/>
          </a:p>
        </p:txBody>
      </p:sp>
    </p:spTree>
    <p:extLst>
      <p:ext uri="{BB962C8B-B14F-4D97-AF65-F5344CB8AC3E}">
        <p14:creationId xmlns:p14="http://schemas.microsoft.com/office/powerpoint/2010/main" val="253682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222"/>
              <a:ext cx="85200" cy="534098"/>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7" name="Freeform 12"/>
            <p:cNvSpPr>
              <a:spLocks/>
            </p:cNvSpPr>
            <p:nvPr/>
          </p:nvSpPr>
          <p:spPr bwMode="auto">
            <a:xfrm>
              <a:off x="2597156" y="2779108"/>
              <a:ext cx="550418" cy="1978191"/>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8" name="Freeform 13"/>
            <p:cNvSpPr>
              <a:spLocks/>
            </p:cNvSpPr>
            <p:nvPr/>
          </p:nvSpPr>
          <p:spPr bwMode="auto">
            <a:xfrm>
              <a:off x="3174622" y="4730255"/>
              <a:ext cx="519314" cy="1210171"/>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9" name="Freeform 14"/>
            <p:cNvSpPr>
              <a:spLocks/>
            </p:cNvSpPr>
            <p:nvPr/>
          </p:nvSpPr>
          <p:spPr bwMode="auto">
            <a:xfrm>
              <a:off x="3305804" y="5630785"/>
              <a:ext cx="146057" cy="309641"/>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0" name="Freeform 15"/>
            <p:cNvSpPr>
              <a:spLocks/>
            </p:cNvSpPr>
            <p:nvPr/>
          </p:nvSpPr>
          <p:spPr bwMode="auto">
            <a:xfrm>
              <a:off x="2572813" y="2818321"/>
              <a:ext cx="700533" cy="2834099"/>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1" name="Freeform 16"/>
            <p:cNvSpPr>
              <a:spLocks/>
            </p:cNvSpPr>
            <p:nvPr/>
          </p:nvSpPr>
          <p:spPr bwMode="auto">
            <a:xfrm>
              <a:off x="2506546" y="285750"/>
              <a:ext cx="90610" cy="2493358"/>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2" name="Freeform 17"/>
            <p:cNvSpPr>
              <a:spLocks/>
            </p:cNvSpPr>
            <p:nvPr/>
          </p:nvSpPr>
          <p:spPr bwMode="auto">
            <a:xfrm>
              <a:off x="2553880" y="2599273"/>
              <a:ext cx="67619" cy="420517"/>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3" name="Freeform 18"/>
            <p:cNvSpPr>
              <a:spLocks/>
            </p:cNvSpPr>
            <p:nvPr/>
          </p:nvSpPr>
          <p:spPr bwMode="auto">
            <a:xfrm>
              <a:off x="3143518" y="4757298"/>
              <a:ext cx="162286" cy="873487"/>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4" name="Freeform 19"/>
            <p:cNvSpPr>
              <a:spLocks/>
            </p:cNvSpPr>
            <p:nvPr/>
          </p:nvSpPr>
          <p:spPr bwMode="auto">
            <a:xfrm>
              <a:off x="3147575" y="1282282"/>
              <a:ext cx="1768913" cy="3447973"/>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5" name="Freeform 20"/>
            <p:cNvSpPr>
              <a:spLocks/>
            </p:cNvSpPr>
            <p:nvPr/>
          </p:nvSpPr>
          <p:spPr bwMode="auto">
            <a:xfrm>
              <a:off x="3273346" y="5652419"/>
              <a:ext cx="137943" cy="288007"/>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6" name="Freeform 21"/>
            <p:cNvSpPr>
              <a:spLocks/>
            </p:cNvSpPr>
            <p:nvPr/>
          </p:nvSpPr>
          <p:spPr bwMode="auto">
            <a:xfrm>
              <a:off x="3143518" y="4655887"/>
              <a:ext cx="31104" cy="189300"/>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7" name="Freeform 22"/>
            <p:cNvSpPr>
              <a:spLocks/>
            </p:cNvSpPr>
            <p:nvPr/>
          </p:nvSpPr>
          <p:spPr bwMode="auto">
            <a:xfrm>
              <a:off x="3211137" y="5410385"/>
              <a:ext cx="204209" cy="530041"/>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8933" cy="3646504"/>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5" name="Freeform 28"/>
            <p:cNvSpPr>
              <a:spLocks/>
            </p:cNvSpPr>
            <p:nvPr/>
          </p:nvSpPr>
          <p:spPr bwMode="auto">
            <a:xfrm>
              <a:off x="7061730" y="3771618"/>
              <a:ext cx="349763" cy="1310216"/>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6" name="Freeform 29"/>
            <p:cNvSpPr>
              <a:spLocks/>
            </p:cNvSpPr>
            <p:nvPr/>
          </p:nvSpPr>
          <p:spPr bwMode="auto">
            <a:xfrm>
              <a:off x="7439105" y="5052893"/>
              <a:ext cx="357653" cy="82085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7" name="Freeform 30"/>
            <p:cNvSpPr>
              <a:spLocks/>
            </p:cNvSpPr>
            <p:nvPr/>
          </p:nvSpPr>
          <p:spPr bwMode="auto">
            <a:xfrm>
              <a:off x="7036746" y="3811082"/>
              <a:ext cx="457585" cy="1853508"/>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8" name="Freeform 31"/>
            <p:cNvSpPr>
              <a:spLocks/>
            </p:cNvSpPr>
            <p:nvPr/>
          </p:nvSpPr>
          <p:spPr bwMode="auto">
            <a:xfrm>
              <a:off x="6993355" y="1263001"/>
              <a:ext cx="144639" cy="2508617"/>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9" name="Freeform 32"/>
            <p:cNvSpPr>
              <a:spLocks/>
            </p:cNvSpPr>
            <p:nvPr/>
          </p:nvSpPr>
          <p:spPr bwMode="auto">
            <a:xfrm>
              <a:off x="7525889" y="5640911"/>
              <a:ext cx="111767" cy="232840"/>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0" name="Freeform 33"/>
            <p:cNvSpPr>
              <a:spLocks/>
            </p:cNvSpPr>
            <p:nvPr/>
          </p:nvSpPr>
          <p:spPr bwMode="auto">
            <a:xfrm>
              <a:off x="7020967" y="3599290"/>
              <a:ext cx="68375" cy="423584"/>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1" name="Freeform 34"/>
            <p:cNvSpPr>
              <a:spLocks/>
            </p:cNvSpPr>
            <p:nvPr/>
          </p:nvSpPr>
          <p:spPr bwMode="auto">
            <a:xfrm>
              <a:off x="7411493" y="2802110"/>
              <a:ext cx="1168945" cy="2250783"/>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2" name="Freeform 35"/>
            <p:cNvSpPr>
              <a:spLocks/>
            </p:cNvSpPr>
            <p:nvPr/>
          </p:nvSpPr>
          <p:spPr bwMode="auto">
            <a:xfrm>
              <a:off x="7494331" y="5664590"/>
              <a:ext cx="99932" cy="209161"/>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3" name="Freeform 36"/>
            <p:cNvSpPr>
              <a:spLocks/>
            </p:cNvSpPr>
            <p:nvPr/>
          </p:nvSpPr>
          <p:spPr bwMode="auto">
            <a:xfrm>
              <a:off x="7411493" y="5081833"/>
              <a:ext cx="114396" cy="559078"/>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4" name="Freeform 37"/>
            <p:cNvSpPr>
              <a:spLocks/>
            </p:cNvSpPr>
            <p:nvPr/>
          </p:nvSpPr>
          <p:spPr bwMode="auto">
            <a:xfrm>
              <a:off x="7411493" y="4977910"/>
              <a:ext cx="32872" cy="189429"/>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5" name="Freeform 38"/>
            <p:cNvSpPr>
              <a:spLocks/>
            </p:cNvSpPr>
            <p:nvPr/>
          </p:nvSpPr>
          <p:spPr bwMode="auto">
            <a:xfrm>
              <a:off x="7439105" y="5434381"/>
              <a:ext cx="174882" cy="439370"/>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a:defRPr/>
            </a:pPr>
            <a:fld id="{EE0FC627-B50D-4E6A-B642-10E5B5B35DAD}" type="datetimeFigureOut">
              <a:rPr lang="en-US">
                <a:solidFill>
                  <a:prstClr val="black">
                    <a:tint val="75000"/>
                  </a:prstClr>
                </a:solidFill>
              </a:rPr>
              <a:pPr defTabSz="457200">
                <a:defRPr/>
              </a:pPr>
              <a:t>10/7/2016</a:t>
            </a:fld>
            <a:endParaRPr lang="en-US">
              <a:solidFill>
                <a:prstClr val="black">
                  <a:tint val="75000"/>
                </a:prstClr>
              </a:solidFill>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defTabSz="457200" fontAlgn="base">
              <a:spcBef>
                <a:spcPct val="0"/>
              </a:spcBef>
              <a:spcAft>
                <a:spcPct val="0"/>
              </a:spcAft>
              <a:defRPr/>
            </a:pPr>
            <a:fld id="{A2C461CB-398C-49B2-A046-03CA9D239D11}" type="slidenum">
              <a:rPr lang="en-US"/>
              <a:pPr defTabSz="457200" fontAlgn="base">
                <a:spcBef>
                  <a:spcPct val="0"/>
                </a:spcBef>
                <a:spcAft>
                  <a:spcPct val="0"/>
                </a:spcAft>
                <a:defRPr/>
              </a:pPr>
              <a:t>‹#›</a:t>
            </a:fld>
            <a:endParaRPr lang="en-US"/>
          </a:p>
        </p:txBody>
      </p:sp>
    </p:spTree>
    <p:extLst>
      <p:ext uri="{BB962C8B-B14F-4D97-AF65-F5344CB8AC3E}">
        <p14:creationId xmlns:p14="http://schemas.microsoft.com/office/powerpoint/2010/main" val="3232977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Palatino Linotype" panose="02040502050505030304" pitchFamily="18" charset="0"/>
        </a:defRPr>
      </a:lvl2pPr>
      <a:lvl3pPr algn="l" defTabSz="457200" rtl="0" eaLnBrk="0" fontAlgn="base" hangingPunct="0">
        <a:spcBef>
          <a:spcPct val="0"/>
        </a:spcBef>
        <a:spcAft>
          <a:spcPct val="0"/>
        </a:spcAft>
        <a:defRPr sz="3600">
          <a:solidFill>
            <a:srgbClr val="262626"/>
          </a:solidFill>
          <a:latin typeface="Palatino Linotype" panose="02040502050505030304" pitchFamily="18" charset="0"/>
        </a:defRPr>
      </a:lvl3pPr>
      <a:lvl4pPr algn="l" defTabSz="457200" rtl="0" eaLnBrk="0" fontAlgn="base" hangingPunct="0">
        <a:spcBef>
          <a:spcPct val="0"/>
        </a:spcBef>
        <a:spcAft>
          <a:spcPct val="0"/>
        </a:spcAft>
        <a:defRPr sz="3600">
          <a:solidFill>
            <a:srgbClr val="262626"/>
          </a:solidFill>
          <a:latin typeface="Palatino Linotype" panose="02040502050505030304" pitchFamily="18" charset="0"/>
        </a:defRPr>
      </a:lvl4pPr>
      <a:lvl5pPr algn="l" defTabSz="457200" rtl="0" eaLnBrk="0" fontAlgn="base" hangingPunct="0">
        <a:spcBef>
          <a:spcPct val="0"/>
        </a:spcBef>
        <a:spcAft>
          <a:spcPct val="0"/>
        </a:spcAft>
        <a:defRPr sz="3600">
          <a:solidFill>
            <a:srgbClr val="262626"/>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defRPr/>
            </a:pPr>
            <a:fld id="{EE0FC627-B50D-4E6A-B642-10E5B5B35DAD}" type="datetimeFigureOut">
              <a:rPr lang="en-US" smtClean="0">
                <a:solidFill>
                  <a:prstClr val="black">
                    <a:tint val="75000"/>
                  </a:prstClr>
                </a:solidFill>
              </a:rPr>
              <a:pPr defTabSz="457200">
                <a:defRPr/>
              </a:pPr>
              <a:t>10/7/2016</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fontAlgn="base">
              <a:spcBef>
                <a:spcPct val="0"/>
              </a:spcBef>
              <a:spcAft>
                <a:spcPct val="0"/>
              </a:spcAft>
              <a:defRPr/>
            </a:pPr>
            <a:fld id="{A2C461CB-398C-49B2-A046-03CA9D239D11}" type="slidenum">
              <a:rPr lang="en-US" smtClean="0">
                <a:solidFill>
                  <a:srgbClr val="90C226"/>
                </a:solidFill>
              </a:rPr>
              <a:pPr defTabSz="457200" fontAlgn="base">
                <a:spcBef>
                  <a:spcPct val="0"/>
                </a:spcBef>
                <a:spcAft>
                  <a:spcPct val="0"/>
                </a:spcAft>
                <a:defRPr/>
              </a:pPr>
              <a:t>‹#›</a:t>
            </a:fld>
            <a:endParaRPr lang="en-US">
              <a:solidFill>
                <a:srgbClr val="90C226"/>
              </a:solidFill>
            </a:endParaRPr>
          </a:p>
        </p:txBody>
      </p:sp>
    </p:spTree>
    <p:extLst>
      <p:ext uri="{BB962C8B-B14F-4D97-AF65-F5344CB8AC3E}">
        <p14:creationId xmlns:p14="http://schemas.microsoft.com/office/powerpoint/2010/main" val="401171155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hyperlink" Target="http://nurseslabs.com/antiseizure-drugs/"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http://nurseslabs.com/cancer-nursing-care-plans/"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hyperlink" Target="http://nurseslabs.com/hypertension/"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hyperlink" Target="http://nurseslabs.com/hypertension/"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hyperlink" Target="http://nurseslabs.com/antiparkinsonism-drugs/" TargetMode="Externa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hyperlink" Target="http://nurseslabs.com/schizophrenia/" TargetMode="External"/><Relationship Id="rId2" Type="http://schemas.openxmlformats.org/officeDocument/2006/relationships/hyperlink" Target="http://nurseslabs.com/psychotherapeutic-drugs/" TargetMode="Externa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hyperlink" Target="http://nurseslabs.com/diabetes-mellitus/" TargetMode="Externa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nurseslabs.com/diabetes-mellitus/"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nurseslabs.com/cancer-nursing-care-plans/"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hyperlink" Target="http://nurseslabs.com/13-surgery-perioperative-client-nursing-care-plans/"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ctr"/>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28254" y="2355273"/>
            <a:ext cx="8636694" cy="2374435"/>
          </a:xfrm>
          <a:pattFill prst="pct5">
            <a:fgClr>
              <a:schemeClr val="accent1"/>
            </a:fgClr>
            <a:bgClr>
              <a:schemeClr val="bg1"/>
            </a:bgClr>
          </a:pattFill>
        </p:spPr>
        <p:txBody>
          <a:bodyPr/>
          <a:lstStyle/>
          <a:p>
            <a:r>
              <a:rPr lang="en-US" dirty="0" smtClean="0">
                <a:solidFill>
                  <a:schemeClr val="accent5"/>
                </a:solidFill>
              </a:rPr>
              <a:t>MCQ for Nursing Students 3</a:t>
            </a:r>
            <a:br>
              <a:rPr lang="en-US" dirty="0" smtClean="0">
                <a:solidFill>
                  <a:schemeClr val="accent5"/>
                </a:solidFill>
              </a:rPr>
            </a:br>
            <a:endParaRPr lang="en-US" dirty="0">
              <a:solidFill>
                <a:schemeClr val="accent5"/>
              </a:solidFill>
            </a:endParaRPr>
          </a:p>
        </p:txBody>
      </p:sp>
    </p:spTree>
    <p:extLst>
      <p:ext uri="{BB962C8B-B14F-4D97-AF65-F5344CB8AC3E}">
        <p14:creationId xmlns:p14="http://schemas.microsoft.com/office/powerpoint/2010/main" val="1583509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9. A nurse is caring for a patient who has had hip replacement. The nurse should be most concerned about which of the following findings?</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Complaints of pain during repositioning.</a:t>
            </a:r>
            <a:br>
              <a:rPr lang="en-US" dirty="0"/>
            </a:br>
            <a:r>
              <a:rPr lang="en-US" dirty="0"/>
              <a:t>B. Scant bloody discharge on the surgical dressing.</a:t>
            </a:r>
            <a:br>
              <a:rPr lang="en-US" dirty="0"/>
            </a:br>
            <a:r>
              <a:rPr lang="en-US" dirty="0"/>
              <a:t>C. Complaints of pain following physical therapy.</a:t>
            </a:r>
            <a:br>
              <a:rPr lang="en-US" dirty="0"/>
            </a:br>
            <a:r>
              <a:rPr lang="en-US" dirty="0"/>
              <a:t>D. Temperature of 101.8 F (38.7 C).</a:t>
            </a:r>
            <a:r>
              <a:rPr lang="en-US" dirty="0" smtClean="0"/>
              <a:t>  </a:t>
            </a:r>
          </a:p>
        </p:txBody>
      </p:sp>
      <p:sp>
        <p:nvSpPr>
          <p:cNvPr id="9" name="Text Placeholder 8"/>
          <p:cNvSpPr>
            <a:spLocks noGrp="1"/>
          </p:cNvSpPr>
          <p:nvPr>
            <p:ph type="body" sz="half" idx="2"/>
          </p:nvPr>
        </p:nvSpPr>
        <p:spPr>
          <a:xfrm>
            <a:off x="1571625" y="4206875"/>
            <a:ext cx="10453688" cy="2554143"/>
          </a:xfrm>
        </p:spPr>
        <p:txBody>
          <a:bodyPr>
            <a:normAutofit fontScale="85000" lnSpcReduction="10000"/>
          </a:bodyPr>
          <a:lstStyle/>
          <a:p>
            <a:r>
              <a:rPr sz="2400" dirty="0" smtClean="0">
                <a:solidFill>
                  <a:srgbClr val="0070C0"/>
                </a:solidFill>
              </a:rPr>
              <a:t>The answer is</a:t>
            </a:r>
            <a:r>
              <a:rPr lang="en-US" sz="2400" b="1" dirty="0"/>
              <a:t> D</a:t>
            </a:r>
            <a:r>
              <a:rPr lang="en-US" sz="2400" b="1" dirty="0" smtClean="0"/>
              <a:t>.     </a:t>
            </a:r>
            <a:r>
              <a:rPr lang="en-US" sz="2400" b="1" dirty="0"/>
              <a:t>Temperature of 101.8 F (38.7 C).</a:t>
            </a:r>
            <a:endParaRPr lang="en-US" sz="2400" dirty="0"/>
          </a:p>
          <a:p>
            <a:r>
              <a:rPr lang="en-US" sz="2400" dirty="0"/>
              <a:t>Post-surgical nursing assessment after hip replacement should be principally concerned with the risk of neurovascular complications and the development of infection. A temperature of 101.8 F (38.7 C) postoperatively is higher than the low grade that is to be expected and should raise concern. Some pain during repositioning and following physical therapy is to be expected and can be managed with analgesics. A small amount of bloody drainage on the surgical dressing is a result of normal healing.</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354691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10. A child is admitted to the hospital with an uncontrolled seizure disorder. The admitting physician writes orders for actions to be taken in the event of a seizure. Which of the following actions would NOT be included?</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Notify the physician.</a:t>
            </a:r>
            <a:br>
              <a:rPr lang="en-US" dirty="0"/>
            </a:br>
            <a:r>
              <a:rPr lang="en-US" dirty="0"/>
              <a:t>B. Restrain the patient’s limbs.</a:t>
            </a:r>
            <a:br>
              <a:rPr lang="en-US" dirty="0"/>
            </a:br>
            <a:r>
              <a:rPr lang="en-US" dirty="0"/>
              <a:t>C. Position the patient on his/her side with the head flexed forward.</a:t>
            </a:r>
            <a:br>
              <a:rPr lang="en-US" dirty="0"/>
            </a:br>
            <a:r>
              <a:rPr lang="en-US" dirty="0"/>
              <a:t>D. Administer rectal </a:t>
            </a:r>
            <a:r>
              <a:rPr lang="en-US" dirty="0">
                <a:hlinkClick r:id="rId2"/>
              </a:rPr>
              <a:t>diazepam</a:t>
            </a:r>
            <a:r>
              <a:rPr lang="en-US" dirty="0"/>
              <a:t>.</a:t>
            </a:r>
            <a:r>
              <a:rPr lang="en-US" dirty="0" smtClean="0"/>
              <a:t>   </a:t>
            </a:r>
          </a:p>
        </p:txBody>
      </p:sp>
      <p:sp>
        <p:nvSpPr>
          <p:cNvPr id="9" name="Text Placeholder 8"/>
          <p:cNvSpPr>
            <a:spLocks noGrp="1"/>
          </p:cNvSpPr>
          <p:nvPr>
            <p:ph type="body" sz="half" idx="2"/>
          </p:nvPr>
        </p:nvSpPr>
        <p:spPr>
          <a:xfrm>
            <a:off x="1571625" y="4206875"/>
            <a:ext cx="10453688" cy="2471016"/>
          </a:xfrm>
        </p:spPr>
        <p:txBody>
          <a:bodyPr>
            <a:normAutofit fontScale="85000" lnSpcReduction="20000"/>
          </a:bodyPr>
          <a:lstStyle/>
          <a:p>
            <a:r>
              <a:rPr sz="2400" dirty="0" smtClean="0">
                <a:solidFill>
                  <a:srgbClr val="0070C0"/>
                </a:solidFill>
              </a:rPr>
              <a:t>The answer is</a:t>
            </a:r>
            <a:r>
              <a:rPr lang="en-US" sz="2400" b="1" dirty="0"/>
              <a:t> B</a:t>
            </a:r>
            <a:r>
              <a:rPr lang="en-US" sz="2400" b="1" dirty="0" smtClean="0"/>
              <a:t>.     </a:t>
            </a:r>
            <a:r>
              <a:rPr lang="en-US" sz="2400" b="1" dirty="0"/>
              <a:t>Restrain the patient’s limbs.</a:t>
            </a:r>
            <a:endParaRPr lang="en-US" sz="2400" dirty="0"/>
          </a:p>
          <a:p>
            <a:r>
              <a:rPr lang="en-US" sz="2400" dirty="0"/>
              <a:t>During a witnessed seizure, nursing actions should focus on securing the patient’s safely and curtailing the seizure. Restraining the limbs is not indicated because strong muscle contractions could cause injury. A side-lying position with head flexed forward allows for drainage of secretions and prevents the tongue from falling back, blocking the airway. Rectal </a:t>
            </a:r>
            <a:r>
              <a:rPr lang="en-US" sz="2400" dirty="0">
                <a:hlinkClick r:id="rId2"/>
              </a:rPr>
              <a:t>diazepam</a:t>
            </a:r>
            <a:r>
              <a:rPr lang="en-US" sz="2400" dirty="0"/>
              <a:t> may be a treatment ordered by the physician, who should be notified of the seizure.</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923044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452437"/>
            <a:ext cx="11499850" cy="1201738"/>
          </a:xfrm>
        </p:spPr>
        <p:txBody>
          <a:bodyPr>
            <a:normAutofit fontScale="90000"/>
          </a:bodyPr>
          <a:lstStyle/>
          <a:p>
            <a:r>
              <a:rPr lang="en-US" sz="2400" b="1" dirty="0"/>
              <a:t>11. A patient who has received chemotherapy for </a:t>
            </a:r>
            <a:r>
              <a:rPr lang="en-US" sz="2400" b="1" dirty="0">
                <a:hlinkClick r:id="rId2"/>
              </a:rPr>
              <a:t>cancer</a:t>
            </a:r>
            <a:r>
              <a:rPr lang="en-US" sz="2400" b="1" dirty="0"/>
              <a:t> treatment is given an injection of </a:t>
            </a:r>
            <a:r>
              <a:rPr lang="en-US" sz="2400" b="1" dirty="0" err="1"/>
              <a:t>Epoetin</a:t>
            </a:r>
            <a:r>
              <a:rPr lang="en-US" sz="2400" b="1" dirty="0"/>
              <a:t>. Which of the following should reflect the findings in a complete blood count (CBC) drawn several days later?</a:t>
            </a:r>
            <a:r>
              <a:rPr lang="en-US" sz="2400" dirty="0"/>
              <a:t/>
            </a:r>
            <a:br>
              <a:rPr lang="en-US" sz="2400" dirty="0"/>
            </a:br>
            <a:r>
              <a:rPr lang="en-US" sz="2400" dirty="0"/>
              <a:t/>
            </a:r>
            <a:br>
              <a:rPr lang="en-US" sz="2400" dirty="0"/>
            </a:b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72135" y="1403032"/>
            <a:ext cx="9880600" cy="2049463"/>
          </a:xfrm>
        </p:spPr>
        <p:txBody>
          <a:bodyPr/>
          <a:lstStyle/>
          <a:p>
            <a:r>
              <a:rPr lang="en-US"/>
              <a:t>A. An increase in neutrophil count.</a:t>
            </a:r>
            <a:br>
              <a:rPr lang="en-US"/>
            </a:br>
            <a:r>
              <a:rPr lang="en-US"/>
              <a:t>B. An increase in hematocrit.</a:t>
            </a:r>
            <a:br>
              <a:rPr lang="en-US"/>
            </a:br>
            <a:r>
              <a:rPr lang="en-US"/>
              <a:t>C. An increase in platelet count.</a:t>
            </a:r>
            <a:br>
              <a:rPr lang="en-US"/>
            </a:br>
            <a:r>
              <a:rPr lang="en-US"/>
              <a:t>D. An increase in serum iron.</a:t>
            </a:r>
            <a:endParaRPr lang="en-US" dirty="0" smtClean="0"/>
          </a:p>
        </p:txBody>
      </p:sp>
      <p:sp>
        <p:nvSpPr>
          <p:cNvPr id="9" name="Text Placeholder 8"/>
          <p:cNvSpPr>
            <a:spLocks noGrp="1"/>
          </p:cNvSpPr>
          <p:nvPr>
            <p:ph type="body" sz="half" idx="2"/>
          </p:nvPr>
        </p:nvSpPr>
        <p:spPr>
          <a:xfrm>
            <a:off x="1571625" y="4206875"/>
            <a:ext cx="10453688" cy="2180070"/>
          </a:xfrm>
        </p:spPr>
        <p:txBody>
          <a:bodyPr>
            <a:normAutofit fontScale="92500" lnSpcReduction="10000"/>
          </a:bodyPr>
          <a:lstStyle/>
          <a:p>
            <a:r>
              <a:rPr sz="2400" dirty="0" smtClean="0">
                <a:solidFill>
                  <a:srgbClr val="0070C0"/>
                </a:solidFill>
              </a:rPr>
              <a:t>The answer is</a:t>
            </a:r>
            <a:r>
              <a:rPr lang="en-US" sz="2400" b="1" dirty="0"/>
              <a:t> B. </a:t>
            </a:r>
            <a:r>
              <a:rPr lang="en-US" sz="2400" b="1" dirty="0" smtClean="0"/>
              <a:t>   An </a:t>
            </a:r>
            <a:r>
              <a:rPr lang="en-US" sz="2400" b="1" dirty="0"/>
              <a:t>increase in hematocrit.</a:t>
            </a:r>
            <a:endParaRPr lang="en-US" sz="2400" dirty="0"/>
          </a:p>
          <a:p>
            <a:r>
              <a:rPr lang="en-US" sz="2400" dirty="0" err="1"/>
              <a:t>Epoetin</a:t>
            </a:r>
            <a:r>
              <a:rPr lang="en-US" sz="2400" dirty="0"/>
              <a:t> is a form of erythropoietin, which stimulates the production of red blood cells, causing an increase in hematocrit. </a:t>
            </a:r>
            <a:r>
              <a:rPr lang="en-US" sz="2400" dirty="0" err="1"/>
              <a:t>Epoetin</a:t>
            </a:r>
            <a:r>
              <a:rPr lang="en-US" sz="2400" dirty="0"/>
              <a:t> is given to patients who are anemic, often as a result of chemotherapy treatment. </a:t>
            </a:r>
            <a:r>
              <a:rPr lang="en-US" sz="2400" dirty="0" err="1"/>
              <a:t>Epoetin</a:t>
            </a:r>
            <a:r>
              <a:rPr lang="en-US" sz="2400" dirty="0"/>
              <a:t> has no effect on neutrophils, platelets, or serum iron.</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3308497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12. A patient is admitted to the hospital with suspected polycythemia </a:t>
            </a:r>
            <a:r>
              <a:rPr lang="en-US" sz="2400" b="1" dirty="0" err="1"/>
              <a:t>vera</a:t>
            </a:r>
            <a:r>
              <a:rPr lang="en-US" sz="2400" b="1" dirty="0"/>
              <a:t>. Which of the following symptoms is consistent with the diagnosis? Select all that apply. </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Weight loss.</a:t>
            </a:r>
            <a:br>
              <a:rPr lang="en-US" dirty="0"/>
            </a:br>
            <a:r>
              <a:rPr lang="en-US" dirty="0"/>
              <a:t>B. Increased clotting time.</a:t>
            </a:r>
            <a:br>
              <a:rPr lang="en-US" dirty="0"/>
            </a:br>
            <a:r>
              <a:rPr lang="en-US" dirty="0"/>
              <a:t>C. </a:t>
            </a:r>
            <a:r>
              <a:rPr lang="en-US" dirty="0">
                <a:hlinkClick r:id="rId2"/>
              </a:rPr>
              <a:t>Hypertension</a:t>
            </a:r>
            <a:r>
              <a:rPr lang="en-US" dirty="0"/>
              <a:t>.</a:t>
            </a:r>
            <a:br>
              <a:rPr lang="en-US" dirty="0"/>
            </a:br>
            <a:r>
              <a:rPr lang="en-US" dirty="0"/>
              <a:t>D. Headaches.</a:t>
            </a:r>
            <a:endParaRPr lang="en-US" dirty="0" smtClean="0"/>
          </a:p>
        </p:txBody>
      </p:sp>
      <p:sp>
        <p:nvSpPr>
          <p:cNvPr id="9" name="Text Placeholder 8"/>
          <p:cNvSpPr>
            <a:spLocks noGrp="1"/>
          </p:cNvSpPr>
          <p:nvPr>
            <p:ph type="body" sz="half" idx="2"/>
          </p:nvPr>
        </p:nvSpPr>
        <p:spPr>
          <a:xfrm>
            <a:off x="1571625" y="4206875"/>
            <a:ext cx="10453688" cy="2346325"/>
          </a:xfrm>
        </p:spPr>
        <p:txBody>
          <a:bodyPr>
            <a:normAutofit fontScale="92500" lnSpcReduction="20000"/>
          </a:bodyPr>
          <a:lstStyle/>
          <a:p>
            <a:r>
              <a:rPr sz="2400" dirty="0" smtClean="0">
                <a:solidFill>
                  <a:srgbClr val="0070C0"/>
                </a:solidFill>
              </a:rPr>
              <a:t>The answer is</a:t>
            </a:r>
            <a:r>
              <a:rPr lang="en-US" sz="2400" b="1" dirty="0" smtClean="0"/>
              <a:t> </a:t>
            </a:r>
            <a:r>
              <a:rPr lang="en-US" sz="2400" b="1" dirty="0"/>
              <a:t>B, C, and D</a:t>
            </a:r>
            <a:endParaRPr lang="en-US" sz="2400" dirty="0"/>
          </a:p>
          <a:p>
            <a:r>
              <a:rPr lang="en-US" sz="2400" dirty="0"/>
              <a:t>Polycythemia </a:t>
            </a:r>
            <a:r>
              <a:rPr lang="en-US" sz="2400" dirty="0" err="1"/>
              <a:t>vera</a:t>
            </a:r>
            <a:r>
              <a:rPr lang="en-US" sz="2400" dirty="0"/>
              <a:t> is a condition in which the bone marrow produces too many red blood cells. This causes an increase in hematocrit and viscosity of the blood. Patients can experience headaches, dizziness, and visual disturbances. Cardiovascular effects include increased blood pressure and delayed clotting time. Weight loss is not a manifestation of polycythemia </a:t>
            </a:r>
            <a:r>
              <a:rPr lang="en-US" sz="2400" dirty="0" err="1"/>
              <a:t>vera</a:t>
            </a:r>
            <a:r>
              <a:rPr lang="en-US" sz="2400" dirty="0"/>
              <a:t>.</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247844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13. A nurse is caring for a patient with a platelet count of 20,000/microliter. Which of the following is an important intervention?</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Observe for evidence of spontaneous bleeding.</a:t>
            </a:r>
            <a:br>
              <a:rPr lang="en-US" dirty="0"/>
            </a:br>
            <a:r>
              <a:rPr lang="en-US" dirty="0"/>
              <a:t>B. Limit visitors to family only.</a:t>
            </a:r>
            <a:br>
              <a:rPr lang="en-US" dirty="0"/>
            </a:br>
            <a:r>
              <a:rPr lang="en-US" dirty="0"/>
              <a:t>C. Give aspirin in case of headaches.</a:t>
            </a:r>
            <a:br>
              <a:rPr lang="en-US" dirty="0"/>
            </a:br>
            <a:r>
              <a:rPr lang="en-US" dirty="0"/>
              <a:t>D. Impose immune precautions.</a:t>
            </a:r>
            <a:r>
              <a:rPr lang="en-US" dirty="0" smtClean="0"/>
              <a:t>     </a:t>
            </a:r>
          </a:p>
        </p:txBody>
      </p:sp>
      <p:sp>
        <p:nvSpPr>
          <p:cNvPr id="9" name="Text Placeholder 8"/>
          <p:cNvSpPr>
            <a:spLocks noGrp="1"/>
          </p:cNvSpPr>
          <p:nvPr>
            <p:ph type="body" sz="half" idx="2"/>
          </p:nvPr>
        </p:nvSpPr>
        <p:spPr>
          <a:xfrm>
            <a:off x="1571625" y="4206875"/>
            <a:ext cx="10453688" cy="2471016"/>
          </a:xfrm>
        </p:spPr>
        <p:txBody>
          <a:bodyPr>
            <a:normAutofit fontScale="85000" lnSpcReduction="20000"/>
          </a:bodyPr>
          <a:lstStyle/>
          <a:p>
            <a:r>
              <a:rPr sz="2400" dirty="0" smtClean="0">
                <a:solidFill>
                  <a:srgbClr val="0070C0"/>
                </a:solidFill>
              </a:rPr>
              <a:t>The answer is</a:t>
            </a:r>
            <a:r>
              <a:rPr lang="en-US" sz="2400" b="1" dirty="0"/>
              <a:t> A</a:t>
            </a:r>
            <a:r>
              <a:rPr lang="en-US" sz="2400" b="1" dirty="0" smtClean="0"/>
              <a:t>.    </a:t>
            </a:r>
            <a:r>
              <a:rPr lang="en-US" sz="2400" b="1" dirty="0"/>
              <a:t>Observe for evidence of spontaneous bleeding.</a:t>
            </a:r>
            <a:endParaRPr lang="en-US" sz="2400" dirty="0"/>
          </a:p>
          <a:p>
            <a:r>
              <a:rPr lang="en-US" sz="2400" dirty="0"/>
              <a:t>Platelet counts under 30,000/microliter may cause spontaneous </a:t>
            </a:r>
            <a:r>
              <a:rPr lang="en-US" sz="2400" dirty="0" err="1"/>
              <a:t>petechiae</a:t>
            </a:r>
            <a:r>
              <a:rPr lang="en-US" sz="2400" dirty="0"/>
              <a:t> and bruising, particularly in the extremities. When the count falls below 15,000, spontaneous bleeding into the brain and internal organs may occur. Headaches may be a sign and should be watched for. Aspirin disables platelets and should never be used in the presence of thrombocytopenia. Thrombocytopenia does not compromise immunity, and there is no reason to limit visitors as long as any physical trauma is prevented.</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3200692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14. A nurse in the emergency department assesses a patient who has been taking long-term corticosteroids to treat renal disease. Which of the following is a typical side effect of corticosteroid treatment? Note: More than one answer may be correct.</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a:t>
            </a:r>
            <a:r>
              <a:rPr lang="en-US" dirty="0">
                <a:hlinkClick r:id="rId2"/>
              </a:rPr>
              <a:t>Hypertension</a:t>
            </a:r>
            <a:r>
              <a:rPr lang="en-US" dirty="0"/>
              <a:t>.</a:t>
            </a:r>
            <a:br>
              <a:rPr lang="en-US" dirty="0"/>
            </a:br>
            <a:r>
              <a:rPr lang="en-US" dirty="0"/>
              <a:t>B. </a:t>
            </a:r>
            <a:r>
              <a:rPr lang="en-US" dirty="0" err="1"/>
              <a:t>Cushingoid</a:t>
            </a:r>
            <a:r>
              <a:rPr lang="en-US" dirty="0"/>
              <a:t> features.</a:t>
            </a:r>
            <a:br>
              <a:rPr lang="en-US" dirty="0"/>
            </a:br>
            <a:r>
              <a:rPr lang="en-US" dirty="0"/>
              <a:t>C. Hyponatremia.</a:t>
            </a:r>
            <a:br>
              <a:rPr lang="en-US" dirty="0"/>
            </a:br>
            <a:r>
              <a:rPr lang="en-US" dirty="0"/>
              <a:t>D. Low serum albumin.</a:t>
            </a:r>
            <a:endParaRPr lang="en-US" dirty="0" smtClean="0"/>
          </a:p>
        </p:txBody>
      </p:sp>
      <p:sp>
        <p:nvSpPr>
          <p:cNvPr id="9" name="Text Placeholder 8"/>
          <p:cNvSpPr>
            <a:spLocks noGrp="1"/>
          </p:cNvSpPr>
          <p:nvPr>
            <p:ph type="body" sz="half" idx="2"/>
          </p:nvPr>
        </p:nvSpPr>
        <p:spPr>
          <a:xfrm>
            <a:off x="1571625" y="4206875"/>
            <a:ext cx="10453688" cy="2277052"/>
          </a:xfrm>
        </p:spPr>
        <p:txBody>
          <a:bodyPr>
            <a:normAutofit fontScale="92500" lnSpcReduction="20000"/>
          </a:bodyPr>
          <a:lstStyle/>
          <a:p>
            <a:r>
              <a:rPr sz="2400" dirty="0" smtClean="0">
                <a:solidFill>
                  <a:srgbClr val="0070C0"/>
                </a:solidFill>
              </a:rPr>
              <a:t>The answer is </a:t>
            </a:r>
            <a:r>
              <a:rPr lang="en-US" sz="2400" b="1" dirty="0" smtClean="0"/>
              <a:t>A</a:t>
            </a:r>
            <a:r>
              <a:rPr lang="en-US" sz="2400" b="1" dirty="0"/>
              <a:t>, B, and D</a:t>
            </a:r>
            <a:endParaRPr lang="en-US" sz="2400" dirty="0"/>
          </a:p>
          <a:p>
            <a:r>
              <a:rPr lang="en-US" sz="2400" dirty="0"/>
              <a:t>Side effects of corticosteroids include weight gain, fluid retention with </a:t>
            </a:r>
            <a:r>
              <a:rPr lang="en-US" sz="2400" dirty="0">
                <a:hlinkClick r:id="rId2"/>
              </a:rPr>
              <a:t>hypertension</a:t>
            </a:r>
            <a:r>
              <a:rPr lang="en-US" sz="2400" dirty="0"/>
              <a:t>, </a:t>
            </a:r>
            <a:r>
              <a:rPr lang="en-US" sz="2400" dirty="0" err="1"/>
              <a:t>Cushingoid</a:t>
            </a:r>
            <a:r>
              <a:rPr lang="en-US" sz="2400" dirty="0"/>
              <a:t> features, a low serum albumin, and suppressed inflammatory response. Patients are encouraged to eat a diet high in protein, vitamins, and minerals and low in sodium. Corticosteroids cause hypernatremia, not hyponatremia.</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140480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15. A nurse is caring for patients in the oncology unit. Which of the following is the most important nursing action when caring for a </a:t>
            </a:r>
            <a:r>
              <a:rPr lang="en-US" sz="2400" b="1" dirty="0" err="1"/>
              <a:t>neutropenic</a:t>
            </a:r>
            <a:r>
              <a:rPr lang="en-US" sz="2400" b="1" dirty="0"/>
              <a:t> patient?</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Change the disposable mask immediately after use.</a:t>
            </a:r>
            <a:br>
              <a:rPr lang="en-US" dirty="0"/>
            </a:br>
            <a:r>
              <a:rPr lang="en-US" dirty="0"/>
              <a:t>B. Change gloves immediately after use.</a:t>
            </a:r>
            <a:br>
              <a:rPr lang="en-US" dirty="0"/>
            </a:br>
            <a:r>
              <a:rPr lang="en-US" dirty="0"/>
              <a:t>C. Minimize patient contact.</a:t>
            </a:r>
            <a:br>
              <a:rPr lang="en-US" dirty="0"/>
            </a:br>
            <a:r>
              <a:rPr lang="en-US" dirty="0"/>
              <a:t>D. Minimize conversation with the patient.</a:t>
            </a:r>
            <a:endParaRPr lang="en-US" dirty="0" smtClean="0"/>
          </a:p>
        </p:txBody>
      </p:sp>
      <p:sp>
        <p:nvSpPr>
          <p:cNvPr id="9" name="Text Placeholder 8"/>
          <p:cNvSpPr>
            <a:spLocks noGrp="1"/>
          </p:cNvSpPr>
          <p:nvPr>
            <p:ph type="body" sz="half" idx="2"/>
          </p:nvPr>
        </p:nvSpPr>
        <p:spPr>
          <a:xfrm>
            <a:off x="1571625" y="4206875"/>
            <a:ext cx="10453688" cy="2415598"/>
          </a:xfrm>
        </p:spPr>
        <p:txBody>
          <a:bodyPr>
            <a:normAutofit fontScale="85000" lnSpcReduction="20000"/>
          </a:bodyPr>
          <a:lstStyle/>
          <a:p>
            <a:r>
              <a:rPr sz="2400" dirty="0" smtClean="0">
                <a:solidFill>
                  <a:srgbClr val="0070C0"/>
                </a:solidFill>
              </a:rPr>
              <a:t>The answer is </a:t>
            </a:r>
            <a:r>
              <a:rPr lang="en-US" sz="2400" b="1" dirty="0" smtClean="0"/>
              <a:t>B.     </a:t>
            </a:r>
            <a:r>
              <a:rPr lang="en-US" sz="2400" b="1" dirty="0"/>
              <a:t>Change gloves immediately after use.</a:t>
            </a:r>
            <a:endParaRPr lang="en-US" sz="2400" dirty="0"/>
          </a:p>
          <a:p>
            <a:r>
              <a:rPr lang="en-US" sz="2400" dirty="0"/>
              <a:t>The </a:t>
            </a:r>
            <a:r>
              <a:rPr lang="en-US" sz="2400" dirty="0" err="1"/>
              <a:t>neutropenic</a:t>
            </a:r>
            <a:r>
              <a:rPr lang="en-US" sz="2400" dirty="0"/>
              <a:t> patient is at risk of infection. Changing gloves immediately after use protects patients from contamination with organisms picked up on hospital surfaces. This contamination can have serious consequences for an immunocompromised patient. Changing the respiratory mask is desirable, but not nearly as urgent as changing gloves. Minimizing contact and conversation are not necessary and may cause nursing staff to miss changes in the patient’s symptoms or condition.</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8841644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16. A nurse is counseling patients at a health clinic on the importance of immunizations. Which of the following information is the most accurate regarding immunizations?</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4" y="1463675"/>
            <a:ext cx="10560685" cy="2049463"/>
          </a:xfrm>
        </p:spPr>
        <p:txBody>
          <a:bodyPr/>
          <a:lstStyle/>
          <a:p>
            <a:pPr eaLnBrk="1" hangingPunct="1"/>
            <a:r>
              <a:rPr lang="en-US" dirty="0"/>
              <a:t>A. All infectious diseases can be prevented with proper immunization.</a:t>
            </a:r>
            <a:br>
              <a:rPr lang="en-US" dirty="0"/>
            </a:br>
            <a:r>
              <a:rPr lang="en-US" dirty="0"/>
              <a:t>B. Immunizations provide natural immunity from disease.</a:t>
            </a:r>
            <a:br>
              <a:rPr lang="en-US" dirty="0"/>
            </a:br>
            <a:r>
              <a:rPr lang="en-US" dirty="0"/>
              <a:t>C. Immunizations are risk-free and should be universally administered.</a:t>
            </a:r>
            <a:br>
              <a:rPr lang="en-US" dirty="0"/>
            </a:br>
            <a:r>
              <a:rPr lang="en-US" dirty="0"/>
              <a:t>D. Immunization provides acquired immunity from some specific diseases.</a:t>
            </a:r>
            <a:r>
              <a:rPr lang="en-US" dirty="0" smtClean="0"/>
              <a:t>         </a:t>
            </a:r>
          </a:p>
        </p:txBody>
      </p:sp>
      <p:sp>
        <p:nvSpPr>
          <p:cNvPr id="9" name="Text Placeholder 8"/>
          <p:cNvSpPr>
            <a:spLocks noGrp="1"/>
          </p:cNvSpPr>
          <p:nvPr>
            <p:ph type="body" sz="half" idx="2"/>
          </p:nvPr>
        </p:nvSpPr>
        <p:spPr>
          <a:xfrm>
            <a:off x="1571625" y="4206875"/>
            <a:ext cx="10453688" cy="1704975"/>
          </a:xfrm>
        </p:spPr>
        <p:txBody>
          <a:bodyPr>
            <a:normAutofit fontScale="70000" lnSpcReduction="20000"/>
          </a:bodyPr>
          <a:lstStyle/>
          <a:p>
            <a:r>
              <a:rPr sz="2400" dirty="0" smtClean="0">
                <a:solidFill>
                  <a:srgbClr val="0070C0"/>
                </a:solidFill>
              </a:rPr>
              <a:t>The answer is </a:t>
            </a:r>
            <a:r>
              <a:rPr lang="en-US" sz="2400" b="1" dirty="0" smtClean="0"/>
              <a:t>D.     </a:t>
            </a:r>
            <a:r>
              <a:rPr lang="en-US" sz="2400" b="1" dirty="0"/>
              <a:t>Immunization provides acquired immunity from some specific diseases.</a:t>
            </a:r>
            <a:endParaRPr lang="en-US" sz="2400" dirty="0"/>
          </a:p>
          <a:p>
            <a:r>
              <a:rPr lang="en-US" sz="2400" dirty="0"/>
              <a:t>Immunization is available for the prevention of some, but not all, specific diseases. This type of immunity is “acquired” by causing antibodies to form in response to a specific pathogen. Natural immunity is present at birth because the infant acquires maternal antibodies Immunization, like all medication, cannot be risk-free and should be considered based on the risk of the disease in question.</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38303364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17. A patient is brought to the emergency department after a bee sting. The family reports a history of severe allergic reaction, and the patient appears to have some oral swelling. Which of the following is the most urgent nursing action?</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Consult a physician.</a:t>
            </a:r>
            <a:br>
              <a:rPr lang="en-US" dirty="0"/>
            </a:br>
            <a:r>
              <a:rPr lang="en-US" dirty="0"/>
              <a:t>B. Maintain a patent airway.</a:t>
            </a:r>
            <a:br>
              <a:rPr lang="en-US" dirty="0"/>
            </a:br>
            <a:r>
              <a:rPr lang="en-US" dirty="0"/>
              <a:t>C. Administer epinephrine subcutaneously.</a:t>
            </a:r>
            <a:br>
              <a:rPr lang="en-US" dirty="0"/>
            </a:br>
            <a:r>
              <a:rPr lang="en-US" dirty="0"/>
              <a:t>D. Administer </a:t>
            </a:r>
            <a:r>
              <a:rPr lang="en-US" dirty="0">
                <a:hlinkClick r:id="rId2"/>
              </a:rPr>
              <a:t>diphenhydramine</a:t>
            </a:r>
            <a:r>
              <a:rPr lang="en-US" dirty="0"/>
              <a:t> (Benadryl) orally.</a:t>
            </a:r>
            <a:r>
              <a:rPr lang="en-US" dirty="0" smtClean="0"/>
              <a:t>        </a:t>
            </a:r>
          </a:p>
        </p:txBody>
      </p:sp>
      <p:sp>
        <p:nvSpPr>
          <p:cNvPr id="9" name="Text Placeholder 8"/>
          <p:cNvSpPr>
            <a:spLocks noGrp="1"/>
          </p:cNvSpPr>
          <p:nvPr>
            <p:ph type="body" sz="half" idx="2"/>
          </p:nvPr>
        </p:nvSpPr>
        <p:spPr>
          <a:xfrm>
            <a:off x="1571625" y="4206875"/>
            <a:ext cx="10453688" cy="1704975"/>
          </a:xfrm>
        </p:spPr>
        <p:txBody>
          <a:bodyPr>
            <a:normAutofit fontScale="70000" lnSpcReduction="20000"/>
          </a:bodyPr>
          <a:lstStyle/>
          <a:p>
            <a:r>
              <a:rPr sz="2400" dirty="0" smtClean="0">
                <a:solidFill>
                  <a:srgbClr val="0070C0"/>
                </a:solidFill>
              </a:rPr>
              <a:t>The answer is </a:t>
            </a:r>
            <a:r>
              <a:rPr lang="en-US" sz="2400" b="1" dirty="0" smtClean="0"/>
              <a:t>B</a:t>
            </a:r>
            <a:r>
              <a:rPr lang="en-US" sz="2400" b="1" dirty="0"/>
              <a:t>. </a:t>
            </a:r>
            <a:r>
              <a:rPr lang="en-US" sz="2400" b="1" dirty="0" smtClean="0"/>
              <a:t>    Maintain </a:t>
            </a:r>
            <a:r>
              <a:rPr lang="en-US" sz="2400" b="1" dirty="0"/>
              <a:t>a patent airway.</a:t>
            </a:r>
            <a:endParaRPr lang="en-US" sz="2400" dirty="0"/>
          </a:p>
          <a:p>
            <a:r>
              <a:rPr lang="en-US" sz="2400" dirty="0"/>
              <a:t>The patient may be experiencing an anaphylactic reaction. The most urgent action is to maintain an airway, particularly with visible oral swelling, followed by the administration of epinephrine by subcutaneous injection. The physician will see the patient as soon as possible with the above actions underway. Oral </a:t>
            </a:r>
            <a:r>
              <a:rPr lang="en-US" sz="2400" dirty="0">
                <a:hlinkClick r:id="rId2"/>
              </a:rPr>
              <a:t>diphenhydramine</a:t>
            </a:r>
            <a:r>
              <a:rPr lang="en-US" sz="2400" dirty="0"/>
              <a:t> is indicated for mild allergic reactions and is not appropriate for anaphylaxis.</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301955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18. A mother calls the clinic to report that her son has recently started medication to treat attention deficit/hyperactivity disorder (ADHD). The mother fears her son is experiencing side effects of the medicine. Which of the following side effects are typically related to medications used for ADHD? Note: More than one answer may be correct:</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Poor appetite.</a:t>
            </a:r>
            <a:br>
              <a:rPr lang="en-US" dirty="0"/>
            </a:br>
            <a:r>
              <a:rPr lang="en-US" dirty="0"/>
              <a:t>B. Insomnia.</a:t>
            </a:r>
            <a:br>
              <a:rPr lang="en-US" dirty="0"/>
            </a:br>
            <a:r>
              <a:rPr lang="en-US" dirty="0"/>
              <a:t>C. Sleepiness.</a:t>
            </a:r>
            <a:br>
              <a:rPr lang="en-US" dirty="0"/>
            </a:br>
            <a:r>
              <a:rPr lang="en-US" dirty="0"/>
              <a:t>D. Agitation.</a:t>
            </a:r>
            <a:r>
              <a:rPr lang="en-US" dirty="0" smtClean="0"/>
              <a:t>  </a:t>
            </a:r>
          </a:p>
        </p:txBody>
      </p:sp>
      <p:sp>
        <p:nvSpPr>
          <p:cNvPr id="9" name="Text Placeholder 8"/>
          <p:cNvSpPr>
            <a:spLocks noGrp="1"/>
          </p:cNvSpPr>
          <p:nvPr>
            <p:ph type="body" sz="half" idx="2"/>
          </p:nvPr>
        </p:nvSpPr>
        <p:spPr>
          <a:xfrm>
            <a:off x="1571625" y="4206875"/>
            <a:ext cx="10453688" cy="1704975"/>
          </a:xfrm>
        </p:spPr>
        <p:txBody>
          <a:bodyPr>
            <a:normAutofit fontScale="92500"/>
          </a:bodyPr>
          <a:lstStyle/>
          <a:p>
            <a:r>
              <a:rPr lang="en-US" sz="2400" b="1" dirty="0"/>
              <a:t>18. Answers: A, B, and D</a:t>
            </a:r>
            <a:endParaRPr lang="en-US" sz="2400" dirty="0"/>
          </a:p>
          <a:p>
            <a:r>
              <a:rPr lang="en-US" sz="2400" dirty="0"/>
              <a:t>ADHD in children is frequently treated with CNS stimulant medications, which increase focus and improve concentration. Children often experience insomnia, agitation, and decreased appetite. Sleepiness is not a side effect of stimulants.</a:t>
            </a:r>
          </a:p>
        </p:txBody>
      </p:sp>
    </p:spTree>
    <p:extLst>
      <p:ext uri="{BB962C8B-B14F-4D97-AF65-F5344CB8AC3E}">
        <p14:creationId xmlns:p14="http://schemas.microsoft.com/office/powerpoint/2010/main" val="2698333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1. A patient is admitted to the hospital with a diagnosis of primary hyperparathyroidism. A nurse checking the patient’s lab results would expect which of the following changes in laboratory findings?</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Elevated serum calcium.</a:t>
            </a:r>
            <a:br>
              <a:rPr lang="en-US" dirty="0"/>
            </a:br>
            <a:r>
              <a:rPr lang="en-US" dirty="0"/>
              <a:t>B. Low serum parathyroid hormone (PTH).</a:t>
            </a:r>
            <a:br>
              <a:rPr lang="en-US" dirty="0"/>
            </a:br>
            <a:r>
              <a:rPr lang="en-US" dirty="0"/>
              <a:t>C. Elevated serum vitamin D.</a:t>
            </a:r>
            <a:br>
              <a:rPr lang="en-US" dirty="0"/>
            </a:br>
            <a:r>
              <a:rPr lang="en-US" dirty="0"/>
              <a:t>D. Low urine calcium.</a:t>
            </a:r>
            <a:endParaRPr lang="en-US" dirty="0" smtClean="0"/>
          </a:p>
        </p:txBody>
      </p:sp>
      <p:sp>
        <p:nvSpPr>
          <p:cNvPr id="9" name="Text Placeholder 8"/>
          <p:cNvSpPr>
            <a:spLocks noGrp="1"/>
          </p:cNvSpPr>
          <p:nvPr>
            <p:ph type="body" sz="half" idx="2"/>
          </p:nvPr>
        </p:nvSpPr>
        <p:spPr>
          <a:xfrm>
            <a:off x="1571625" y="4206875"/>
            <a:ext cx="10453688" cy="2498725"/>
          </a:xfrm>
        </p:spPr>
        <p:txBody>
          <a:bodyPr>
            <a:normAutofit fontScale="92500" lnSpcReduction="20000"/>
          </a:bodyPr>
          <a:lstStyle/>
          <a:p>
            <a:r>
              <a:rPr sz="2400" dirty="0" smtClean="0">
                <a:solidFill>
                  <a:srgbClr val="0070C0"/>
                </a:solidFill>
              </a:rPr>
              <a:t>The answer is A   </a:t>
            </a:r>
            <a:r>
              <a:rPr lang="en-US" sz="2400" b="1" dirty="0" smtClean="0"/>
              <a:t> </a:t>
            </a:r>
            <a:r>
              <a:rPr lang="en-US" sz="2400" b="1" dirty="0"/>
              <a:t>Elevated serum calcium.</a:t>
            </a:r>
            <a:endParaRPr lang="en-US" sz="2400" dirty="0"/>
          </a:p>
          <a:p>
            <a:r>
              <a:rPr lang="en-US" sz="2400" dirty="0"/>
              <a:t>The parathyroid glands regulate the calcium level in the blood. In hyperparathyroidism, the serum calcium level will be elevated. Parathyroid hormone levels may be high or normal but not low. The body will lower the level of vitamin D in an attempt to lower calcium. Urine calcium may be elevated, with calcium spilling over from elevated serum levels. This may cause renal stones.</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12787578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19. A patient at a mental health clinic is taking </a:t>
            </a:r>
            <a:r>
              <a:rPr lang="en-US" sz="2400" b="1" dirty="0">
                <a:hlinkClick r:id="rId2"/>
              </a:rPr>
              <a:t>Haldol</a:t>
            </a:r>
            <a:r>
              <a:rPr lang="en-US" sz="2400" b="1" dirty="0"/>
              <a:t> (</a:t>
            </a:r>
            <a:r>
              <a:rPr lang="en-US" sz="2400" b="1" dirty="0">
                <a:hlinkClick r:id="rId2"/>
              </a:rPr>
              <a:t>haloperidol</a:t>
            </a:r>
            <a:r>
              <a:rPr lang="en-US" sz="2400" b="1" dirty="0"/>
              <a:t>) for treatment </a:t>
            </a:r>
            <a:r>
              <a:rPr lang="en-US" sz="2400" b="1" dirty="0" err="1"/>
              <a:t>of</a:t>
            </a:r>
            <a:r>
              <a:rPr lang="en-US" sz="2400" b="1" dirty="0" err="1">
                <a:hlinkClick r:id="rId3"/>
              </a:rPr>
              <a:t>schizophrenia</a:t>
            </a:r>
            <a:r>
              <a:rPr lang="en-US" sz="2400" b="1" dirty="0"/>
              <a:t>. She calls the clinic to report abnormal movements of her face and tongue. The nurse concludes that the patient is experiencing which of the following symptoms:</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Co-morbid depression.</a:t>
            </a:r>
            <a:br>
              <a:rPr lang="en-US" dirty="0"/>
            </a:br>
            <a:r>
              <a:rPr lang="en-US" dirty="0"/>
              <a:t>B. Psychotic hallucinations.</a:t>
            </a:r>
            <a:br>
              <a:rPr lang="en-US" dirty="0"/>
            </a:br>
            <a:r>
              <a:rPr lang="en-US" dirty="0"/>
              <a:t>C. Negative symptoms of </a:t>
            </a:r>
            <a:r>
              <a:rPr lang="en-US" dirty="0">
                <a:hlinkClick r:id="rId3"/>
              </a:rPr>
              <a:t>schizophrenia</a:t>
            </a:r>
            <a:r>
              <a:rPr lang="en-US" dirty="0"/>
              <a:t>.</a:t>
            </a:r>
            <a:br>
              <a:rPr lang="en-US" dirty="0"/>
            </a:br>
            <a:r>
              <a:rPr lang="en-US" dirty="0"/>
              <a:t>D. Tardive dyskinesia.</a:t>
            </a:r>
            <a:r>
              <a:rPr lang="en-US" dirty="0" smtClean="0"/>
              <a:t>    </a:t>
            </a:r>
          </a:p>
        </p:txBody>
      </p:sp>
      <p:sp>
        <p:nvSpPr>
          <p:cNvPr id="9" name="Text Placeholder 8"/>
          <p:cNvSpPr>
            <a:spLocks noGrp="1"/>
          </p:cNvSpPr>
          <p:nvPr>
            <p:ph type="body" sz="half" idx="2"/>
          </p:nvPr>
        </p:nvSpPr>
        <p:spPr>
          <a:xfrm>
            <a:off x="1571625" y="4206875"/>
            <a:ext cx="10453688" cy="2404940"/>
          </a:xfrm>
        </p:spPr>
        <p:txBody>
          <a:bodyPr>
            <a:normAutofit fontScale="92500" lnSpcReduction="20000"/>
          </a:bodyPr>
          <a:lstStyle/>
          <a:p>
            <a:r>
              <a:rPr lang="en-US" sz="2400" b="1" dirty="0"/>
              <a:t>19. Answer: D. Tardive dyskinesia.</a:t>
            </a:r>
            <a:endParaRPr lang="en-US" sz="2400" dirty="0"/>
          </a:p>
          <a:p>
            <a:r>
              <a:rPr lang="en-US" sz="2400" dirty="0"/>
              <a:t>Abnormal facial movements and tongue protrusion in a patient taking </a:t>
            </a:r>
            <a:r>
              <a:rPr lang="en-US" sz="2400" dirty="0">
                <a:hlinkClick r:id="rId2"/>
              </a:rPr>
              <a:t>haloperidol</a:t>
            </a:r>
            <a:r>
              <a:rPr lang="en-US" sz="2400" dirty="0"/>
              <a:t> is most likely due to tardive dyskinesia, an adverse reaction to the antipsychotic. Depression may occur along with </a:t>
            </a:r>
            <a:r>
              <a:rPr lang="en-US" sz="2400" dirty="0">
                <a:hlinkClick r:id="rId3"/>
              </a:rPr>
              <a:t>schizophrenia</a:t>
            </a:r>
            <a:r>
              <a:rPr lang="en-US" sz="2400" dirty="0"/>
              <a:t> and would be characterized by such symptoms as loss of affect, appetite and/or sleep changes, and anhedonia. These depressive changes and lack of volition are part of the negative symptoms of </a:t>
            </a:r>
            <a:r>
              <a:rPr lang="en-US" sz="2400" dirty="0">
                <a:hlinkClick r:id="rId3"/>
              </a:rPr>
              <a:t>schizophrenia</a:t>
            </a:r>
            <a:r>
              <a:rPr lang="en-US" sz="2400" dirty="0"/>
              <a:t>. Psychotic hallucinations may be visual or auditory but do not include abnormal movements.</a:t>
            </a:r>
          </a:p>
        </p:txBody>
      </p:sp>
    </p:spTree>
    <p:extLst>
      <p:ext uri="{BB962C8B-B14F-4D97-AF65-F5344CB8AC3E}">
        <p14:creationId xmlns:p14="http://schemas.microsoft.com/office/powerpoint/2010/main" val="34112801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20. A patient with newly diagnosed </a:t>
            </a:r>
            <a:r>
              <a:rPr lang="en-US" sz="2400" b="1" dirty="0">
                <a:hlinkClick r:id="rId2"/>
              </a:rPr>
              <a:t>diabetes mellitus</a:t>
            </a:r>
            <a:r>
              <a:rPr lang="en-US" sz="2400" b="1" dirty="0"/>
              <a:t> is learning to recognize the symptoms of hypoglycemia. Which of the following symptoms is indicative of hypoglycemia?</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Polydipsia.</a:t>
            </a:r>
            <a:br>
              <a:rPr lang="en-US" dirty="0"/>
            </a:br>
            <a:r>
              <a:rPr lang="en-US" dirty="0"/>
              <a:t>B. Confusion.</a:t>
            </a:r>
            <a:br>
              <a:rPr lang="en-US" dirty="0"/>
            </a:br>
            <a:r>
              <a:rPr lang="en-US" dirty="0"/>
              <a:t>C. Blurred vision.</a:t>
            </a:r>
            <a:br>
              <a:rPr lang="en-US" dirty="0"/>
            </a:br>
            <a:r>
              <a:rPr lang="en-US" dirty="0"/>
              <a:t>D. Polyphagia.</a:t>
            </a:r>
            <a:r>
              <a:rPr lang="en-US" dirty="0" smtClean="0"/>
              <a:t>   </a:t>
            </a:r>
          </a:p>
        </p:txBody>
      </p:sp>
      <p:sp>
        <p:nvSpPr>
          <p:cNvPr id="9" name="Text Placeholder 8"/>
          <p:cNvSpPr>
            <a:spLocks noGrp="1"/>
          </p:cNvSpPr>
          <p:nvPr>
            <p:ph type="body" sz="half" idx="2"/>
          </p:nvPr>
        </p:nvSpPr>
        <p:spPr>
          <a:xfrm>
            <a:off x="1571625" y="4206875"/>
            <a:ext cx="10453688" cy="1704975"/>
          </a:xfrm>
        </p:spPr>
        <p:txBody>
          <a:bodyPr>
            <a:normAutofit/>
          </a:bodyPr>
          <a:lstStyle/>
          <a:p>
            <a:r>
              <a:rPr lang="en-US" sz="2400" b="1" dirty="0"/>
              <a:t>20. Answer: B. Confusion.</a:t>
            </a:r>
            <a:endParaRPr lang="en-US" sz="2400" dirty="0"/>
          </a:p>
          <a:p>
            <a:r>
              <a:rPr lang="en-US" sz="2400" dirty="0"/>
              <a:t>Hypoglycemia in </a:t>
            </a:r>
            <a:r>
              <a:rPr lang="en-US" sz="2400" dirty="0">
                <a:hlinkClick r:id="rId2"/>
              </a:rPr>
              <a:t>diabetes mellitus</a:t>
            </a:r>
            <a:r>
              <a:rPr lang="en-US" sz="2400" dirty="0"/>
              <a:t> causes confusion, indicating the need for carbohydrates. Polydipsia, blurred vision, and polyphagia are symptoms of hyperglycemia.</a:t>
            </a:r>
          </a:p>
        </p:txBody>
      </p:sp>
    </p:spTree>
    <p:extLst>
      <p:ext uri="{BB962C8B-B14F-4D97-AF65-F5344CB8AC3E}">
        <p14:creationId xmlns:p14="http://schemas.microsoft.com/office/powerpoint/2010/main" val="7674537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An </a:t>
            </a:r>
            <a:r>
              <a:rPr lang="en-US" sz="2400" b="1" dirty="0" smtClean="0"/>
              <a:t>infant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a:t>
            </a:r>
            <a:r>
              <a:rPr lang="en-US" dirty="0" smtClean="0"/>
              <a:t>Massaging          </a:t>
            </a:r>
          </a:p>
        </p:txBody>
      </p:sp>
      <p:sp>
        <p:nvSpPr>
          <p:cNvPr id="9" name="Text Placeholder 8"/>
          <p:cNvSpPr>
            <a:spLocks noGrp="1"/>
          </p:cNvSpPr>
          <p:nvPr>
            <p:ph type="body" sz="half" idx="2"/>
          </p:nvPr>
        </p:nvSpPr>
        <p:spPr>
          <a:xfrm>
            <a:off x="1571625" y="4206875"/>
            <a:ext cx="10453688" cy="1704975"/>
          </a:xfrm>
        </p:spPr>
        <p:txBody>
          <a:bodyPr>
            <a:normAutofit/>
          </a:bodyPr>
          <a:lstStyle/>
          <a:p>
            <a:r>
              <a:rPr sz="2400" dirty="0" smtClean="0">
                <a:solidFill>
                  <a:srgbClr val="0070C0"/>
                </a:solidFill>
              </a:rPr>
              <a:t>The answer is A, B, C, D, E                 </a:t>
            </a:r>
            <a:endParaRPr lang="en-US" sz="2400" dirty="0">
              <a:solidFill>
                <a:srgbClr val="0070C0"/>
              </a:solidFill>
            </a:endParaRPr>
          </a:p>
        </p:txBody>
      </p:sp>
    </p:spTree>
    <p:extLst>
      <p:ext uri="{BB962C8B-B14F-4D97-AF65-F5344CB8AC3E}">
        <p14:creationId xmlns:p14="http://schemas.microsoft.com/office/powerpoint/2010/main" val="4286332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An </a:t>
            </a:r>
            <a:r>
              <a:rPr lang="en-US" sz="2400" b="1" dirty="0" smtClean="0"/>
              <a:t>infant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a:t>
            </a:r>
            <a:r>
              <a:rPr lang="en-US" dirty="0" smtClean="0"/>
              <a:t>Massaging          </a:t>
            </a:r>
          </a:p>
        </p:txBody>
      </p:sp>
      <p:sp>
        <p:nvSpPr>
          <p:cNvPr id="9" name="Text Placeholder 8"/>
          <p:cNvSpPr>
            <a:spLocks noGrp="1"/>
          </p:cNvSpPr>
          <p:nvPr>
            <p:ph type="body" sz="half" idx="2"/>
          </p:nvPr>
        </p:nvSpPr>
        <p:spPr>
          <a:xfrm>
            <a:off x="1571625" y="4206875"/>
            <a:ext cx="10453688" cy="1704975"/>
          </a:xfrm>
        </p:spPr>
        <p:txBody>
          <a:bodyPr>
            <a:normAutofit/>
          </a:bodyPr>
          <a:lstStyle/>
          <a:p>
            <a:r>
              <a:rPr sz="2400" dirty="0" smtClean="0">
                <a:solidFill>
                  <a:srgbClr val="0070C0"/>
                </a:solidFill>
              </a:rPr>
              <a:t>The answer is A, B, C, D, E                 </a:t>
            </a:r>
            <a:endParaRPr lang="en-US" sz="2400" dirty="0">
              <a:solidFill>
                <a:srgbClr val="0070C0"/>
              </a:solidFill>
            </a:endParaRPr>
          </a:p>
        </p:txBody>
      </p:sp>
    </p:spTree>
    <p:extLst>
      <p:ext uri="{BB962C8B-B14F-4D97-AF65-F5344CB8AC3E}">
        <p14:creationId xmlns:p14="http://schemas.microsoft.com/office/powerpoint/2010/main" val="758257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2. A patient with Addison’s disease asks a nurse for nutrition and diet advice. Which of the following diet modifications is NOT recommended?</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A diet high in grains.</a:t>
            </a:r>
            <a:br>
              <a:rPr lang="en-US" dirty="0"/>
            </a:br>
            <a:r>
              <a:rPr lang="en-US" dirty="0"/>
              <a:t>B. A diet with adequate caloric intake.</a:t>
            </a:r>
            <a:br>
              <a:rPr lang="en-US" dirty="0"/>
            </a:br>
            <a:r>
              <a:rPr lang="en-US" dirty="0"/>
              <a:t>C. A high protein diet.</a:t>
            </a:r>
            <a:br>
              <a:rPr lang="en-US" dirty="0"/>
            </a:br>
            <a:r>
              <a:rPr lang="en-US" dirty="0"/>
              <a:t>D. A restricted sodium diet.</a:t>
            </a:r>
            <a:r>
              <a:rPr lang="en-US" dirty="0" smtClean="0"/>
              <a:t>  </a:t>
            </a:r>
          </a:p>
        </p:txBody>
      </p:sp>
      <p:sp>
        <p:nvSpPr>
          <p:cNvPr id="9" name="Text Placeholder 8"/>
          <p:cNvSpPr>
            <a:spLocks noGrp="1"/>
          </p:cNvSpPr>
          <p:nvPr>
            <p:ph type="body" sz="half" idx="2"/>
          </p:nvPr>
        </p:nvSpPr>
        <p:spPr>
          <a:xfrm>
            <a:off x="1571625" y="4206875"/>
            <a:ext cx="10453688" cy="1704975"/>
          </a:xfrm>
        </p:spPr>
        <p:txBody>
          <a:bodyPr>
            <a:normAutofit fontScale="92500" lnSpcReduction="20000"/>
          </a:bodyPr>
          <a:lstStyle/>
          <a:p>
            <a:r>
              <a:rPr sz="2400" dirty="0" smtClean="0">
                <a:solidFill>
                  <a:srgbClr val="0070C0"/>
                </a:solidFill>
              </a:rPr>
              <a:t>The answer is</a:t>
            </a:r>
            <a:r>
              <a:rPr lang="en-US" sz="2400" b="1" dirty="0"/>
              <a:t> D. </a:t>
            </a:r>
            <a:r>
              <a:rPr lang="en-US" sz="2400" b="1" dirty="0" smtClean="0"/>
              <a:t>   A </a:t>
            </a:r>
            <a:r>
              <a:rPr lang="en-US" sz="2400" b="1" dirty="0"/>
              <a:t>restricted sodium diet.</a:t>
            </a:r>
            <a:endParaRPr lang="en-US" sz="2400" dirty="0"/>
          </a:p>
          <a:p>
            <a:r>
              <a:rPr lang="en-US" sz="2400" dirty="0"/>
              <a:t>A patient with Addison’s disease requires normal dietary sodium to prevent excess fluid loss. Adequate caloric intake is recommended with a diet high in protein and complex carbohydrates, including grains.</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984769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3. A patient with a history of </a:t>
            </a:r>
            <a:r>
              <a:rPr lang="en-US" sz="2400" b="1" dirty="0">
                <a:hlinkClick r:id="rId2"/>
              </a:rPr>
              <a:t>diabetes mellitus</a:t>
            </a:r>
            <a:r>
              <a:rPr lang="en-US" sz="2400" b="1" dirty="0"/>
              <a:t> is in the second post-operative day following cholecystectomy. She has complained of nausea and isn’t able to eat solid foods. The nurse enters the room to find the patient confused and shaky. Which of the following is the most likely explanation for the patient’s symptoms?</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Anesthesia reaction.</a:t>
            </a:r>
            <a:br>
              <a:rPr lang="en-US" dirty="0"/>
            </a:br>
            <a:r>
              <a:rPr lang="en-US" dirty="0"/>
              <a:t>B. Hyperglycemia.</a:t>
            </a:r>
            <a:br>
              <a:rPr lang="en-US" dirty="0"/>
            </a:br>
            <a:r>
              <a:rPr lang="en-US" dirty="0"/>
              <a:t>C. Hypoglycemia.</a:t>
            </a:r>
            <a:br>
              <a:rPr lang="en-US" dirty="0"/>
            </a:br>
            <a:r>
              <a:rPr lang="en-US" dirty="0"/>
              <a:t>D. Diabetic ketoacidosis.</a:t>
            </a:r>
            <a:r>
              <a:rPr lang="en-US" dirty="0" smtClean="0"/>
              <a:t>    </a:t>
            </a:r>
          </a:p>
        </p:txBody>
      </p:sp>
      <p:sp>
        <p:nvSpPr>
          <p:cNvPr id="9" name="Text Placeholder 8"/>
          <p:cNvSpPr>
            <a:spLocks noGrp="1"/>
          </p:cNvSpPr>
          <p:nvPr>
            <p:ph type="body" sz="half" idx="2"/>
          </p:nvPr>
        </p:nvSpPr>
        <p:spPr>
          <a:xfrm>
            <a:off x="1571625" y="4206875"/>
            <a:ext cx="10453688" cy="2415598"/>
          </a:xfrm>
        </p:spPr>
        <p:txBody>
          <a:bodyPr>
            <a:normAutofit fontScale="92500"/>
          </a:bodyPr>
          <a:lstStyle/>
          <a:p>
            <a:r>
              <a:rPr sz="2400" dirty="0" smtClean="0">
                <a:solidFill>
                  <a:srgbClr val="0070C0"/>
                </a:solidFill>
              </a:rPr>
              <a:t>The answer is</a:t>
            </a:r>
            <a:r>
              <a:rPr lang="en-US" sz="2400" b="1" dirty="0"/>
              <a:t> C. Hypoglycemia.</a:t>
            </a:r>
            <a:endParaRPr lang="en-US" sz="2400" dirty="0"/>
          </a:p>
          <a:p>
            <a:r>
              <a:rPr lang="en-US" sz="2400" dirty="0"/>
              <a:t>A postoperative diabetic patient who is unable to eat is likely to be suffering from hypoglycemia. Confusion and shakiness are common symptoms. An anesthesia reaction would not occur on the second post-operative day. Hyperglycemia and ketoacidosis do not cause confusion and shakiness.</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93921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4. A nurse assigned to the emergency department evaluates a patient who underwent </a:t>
            </a:r>
            <a:r>
              <a:rPr lang="en-US" sz="2400" b="1" dirty="0" err="1"/>
              <a:t>fiberoptic</a:t>
            </a:r>
            <a:r>
              <a:rPr lang="en-US" sz="2400" b="1" dirty="0"/>
              <a:t> colonoscopy 18 hours previously. The patient reports increasing abdominal pain, fever, and chills. Which of the following conditions poses the most immediate concern?</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Bowel perforation.</a:t>
            </a:r>
            <a:br>
              <a:rPr lang="en-US" dirty="0"/>
            </a:br>
            <a:r>
              <a:rPr lang="en-US" dirty="0"/>
              <a:t>B. Viral gastroenteritis.</a:t>
            </a:r>
            <a:br>
              <a:rPr lang="en-US" dirty="0"/>
            </a:br>
            <a:r>
              <a:rPr lang="en-US" dirty="0"/>
              <a:t>C. Colon </a:t>
            </a:r>
            <a:r>
              <a:rPr lang="en-US" dirty="0">
                <a:hlinkClick r:id="rId2"/>
              </a:rPr>
              <a:t>cancer</a:t>
            </a:r>
            <a:r>
              <a:rPr lang="en-US" dirty="0"/>
              <a:t>.</a:t>
            </a:r>
            <a:br>
              <a:rPr lang="en-US" dirty="0"/>
            </a:br>
            <a:r>
              <a:rPr lang="en-US" dirty="0"/>
              <a:t>D. Diverticulitis.</a:t>
            </a:r>
            <a:endParaRPr lang="en-US" dirty="0" smtClean="0"/>
          </a:p>
        </p:txBody>
      </p:sp>
      <p:sp>
        <p:nvSpPr>
          <p:cNvPr id="9" name="Text Placeholder 8"/>
          <p:cNvSpPr>
            <a:spLocks noGrp="1"/>
          </p:cNvSpPr>
          <p:nvPr>
            <p:ph type="body" sz="half" idx="2"/>
          </p:nvPr>
        </p:nvSpPr>
        <p:spPr>
          <a:xfrm>
            <a:off x="1571625" y="4206875"/>
            <a:ext cx="10453688" cy="2429452"/>
          </a:xfrm>
        </p:spPr>
        <p:txBody>
          <a:bodyPr>
            <a:normAutofit fontScale="92500" lnSpcReduction="20000"/>
          </a:bodyPr>
          <a:lstStyle/>
          <a:p>
            <a:r>
              <a:rPr sz="2400" dirty="0" smtClean="0">
                <a:solidFill>
                  <a:srgbClr val="0070C0"/>
                </a:solidFill>
              </a:rPr>
              <a:t>The answer is</a:t>
            </a:r>
            <a:r>
              <a:rPr lang="en-US" sz="2400" b="1" dirty="0"/>
              <a:t> A</a:t>
            </a:r>
            <a:r>
              <a:rPr lang="en-US" sz="2400" b="1" dirty="0" smtClean="0"/>
              <a:t>.    </a:t>
            </a:r>
            <a:r>
              <a:rPr lang="en-US" sz="2400" b="1" dirty="0"/>
              <a:t>Bowel perforation.</a:t>
            </a:r>
            <a:endParaRPr lang="en-US" sz="2400" dirty="0"/>
          </a:p>
          <a:p>
            <a:r>
              <a:rPr lang="en-US" sz="2400" dirty="0"/>
              <a:t>Bowel perforation is the most serious complication of </a:t>
            </a:r>
            <a:r>
              <a:rPr lang="en-US" sz="2400" dirty="0" err="1"/>
              <a:t>fiberoptic</a:t>
            </a:r>
            <a:r>
              <a:rPr lang="en-US" sz="2400" dirty="0"/>
              <a:t> colonoscopy. Important signs include progressive abdominal pain, fever, chills, and tachycardia, which indicate advancing peritonitis. Viral gastroenteritis and colon </a:t>
            </a:r>
            <a:r>
              <a:rPr lang="en-US" sz="2400" dirty="0">
                <a:hlinkClick r:id="rId2"/>
              </a:rPr>
              <a:t>cancer</a:t>
            </a:r>
            <a:r>
              <a:rPr lang="en-US" sz="2400" dirty="0"/>
              <a:t> do not cause these symptoms. Diverticulitis may cause pain, fever, and chills, but is far less serious than perforation and peritonitis.</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1267397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5. A patient is admitted to the same day </a:t>
            </a:r>
            <a:r>
              <a:rPr lang="en-US" sz="2400" b="1" dirty="0">
                <a:hlinkClick r:id="rId2"/>
              </a:rPr>
              <a:t>surgery</a:t>
            </a:r>
            <a:r>
              <a:rPr lang="en-US" sz="2400" b="1" dirty="0"/>
              <a:t> unit for liver biopsy. Which of the following laboratory tests assesses coagulation? Select all that apply. </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Partial thromboplastin time.</a:t>
            </a:r>
            <a:br>
              <a:rPr lang="en-US" dirty="0"/>
            </a:br>
            <a:r>
              <a:rPr lang="en-US" dirty="0"/>
              <a:t>B. Prothrombin time.</a:t>
            </a:r>
            <a:br>
              <a:rPr lang="en-US" dirty="0"/>
            </a:br>
            <a:r>
              <a:rPr lang="en-US" dirty="0"/>
              <a:t>C. Platelet count.</a:t>
            </a:r>
            <a:br>
              <a:rPr lang="en-US" dirty="0"/>
            </a:br>
            <a:r>
              <a:rPr lang="en-US" dirty="0"/>
              <a:t>D. Hemoglobin</a:t>
            </a:r>
            <a:br>
              <a:rPr lang="en-US" dirty="0"/>
            </a:br>
            <a:r>
              <a:rPr lang="en-US" dirty="0"/>
              <a:t>E. Complete Blood Count</a:t>
            </a:r>
            <a:br>
              <a:rPr lang="en-US" dirty="0"/>
            </a:br>
            <a:r>
              <a:rPr lang="en-US" dirty="0"/>
              <a:t>F. White Blood Cell Count</a:t>
            </a:r>
            <a:endParaRPr lang="en-US" dirty="0" smtClean="0"/>
          </a:p>
        </p:txBody>
      </p:sp>
      <p:sp>
        <p:nvSpPr>
          <p:cNvPr id="9" name="Text Placeholder 8"/>
          <p:cNvSpPr>
            <a:spLocks noGrp="1"/>
          </p:cNvSpPr>
          <p:nvPr>
            <p:ph type="body" sz="half" idx="2"/>
          </p:nvPr>
        </p:nvSpPr>
        <p:spPr>
          <a:xfrm>
            <a:off x="1571625" y="4206875"/>
            <a:ext cx="10453688" cy="1704975"/>
          </a:xfrm>
        </p:spPr>
        <p:txBody>
          <a:bodyPr>
            <a:normAutofit fontScale="92500" lnSpcReduction="20000"/>
          </a:bodyPr>
          <a:lstStyle/>
          <a:p>
            <a:r>
              <a:rPr sz="2400" dirty="0" smtClean="0">
                <a:solidFill>
                  <a:srgbClr val="0070C0"/>
                </a:solidFill>
              </a:rPr>
              <a:t>The answer is</a:t>
            </a:r>
            <a:r>
              <a:rPr lang="en-US" sz="2400" b="1" dirty="0" smtClean="0"/>
              <a:t> </a:t>
            </a:r>
            <a:r>
              <a:rPr lang="en-US" sz="2400" b="1" dirty="0"/>
              <a:t>Answer: A, B, and C</a:t>
            </a:r>
            <a:endParaRPr lang="en-US" sz="2400" dirty="0"/>
          </a:p>
          <a:p>
            <a:r>
              <a:rPr lang="en-US" sz="2400" dirty="0"/>
              <a:t>Prothrombin time, partial thromboplastin time, and platelet count are all included in coagulation studies. The hemoglobin level, though important information prior to an invasive procedure like liver biopsy, does not assess coagulation.</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3044436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6. A patient on the cardiac telemetry unit unexpectedly goes into ventricular fibrillation. The advanced cardiac life support team prepares to defibrillate. Which of the following choices indicates the correct placement of the conductive gel pads?</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The left clavicle and right lower sternum.</a:t>
            </a:r>
            <a:br>
              <a:rPr lang="en-US" dirty="0"/>
            </a:br>
            <a:r>
              <a:rPr lang="en-US" dirty="0"/>
              <a:t>B. Right of midline below the bottom rib and the left shoulder.</a:t>
            </a:r>
            <a:br>
              <a:rPr lang="en-US" dirty="0"/>
            </a:br>
            <a:r>
              <a:rPr lang="en-US" dirty="0"/>
              <a:t>C. The upper and lower halves of the sternum.</a:t>
            </a:r>
            <a:br>
              <a:rPr lang="en-US" dirty="0"/>
            </a:br>
            <a:r>
              <a:rPr lang="en-US" dirty="0"/>
              <a:t>D. The right side of the sternum just below the clavicle and left of the precordium.</a:t>
            </a:r>
            <a:r>
              <a:rPr lang="en-US" dirty="0" smtClean="0"/>
              <a:t> </a:t>
            </a:r>
          </a:p>
        </p:txBody>
      </p:sp>
      <p:sp>
        <p:nvSpPr>
          <p:cNvPr id="9" name="Text Placeholder 8"/>
          <p:cNvSpPr>
            <a:spLocks noGrp="1"/>
          </p:cNvSpPr>
          <p:nvPr>
            <p:ph type="body" sz="half" idx="2"/>
          </p:nvPr>
        </p:nvSpPr>
        <p:spPr>
          <a:xfrm>
            <a:off x="1571625" y="4206875"/>
            <a:ext cx="10453688" cy="2318616"/>
          </a:xfrm>
        </p:spPr>
        <p:txBody>
          <a:bodyPr>
            <a:normAutofit fontScale="85000" lnSpcReduction="10000"/>
          </a:bodyPr>
          <a:lstStyle/>
          <a:p>
            <a:r>
              <a:rPr sz="2400" dirty="0" smtClean="0">
                <a:solidFill>
                  <a:srgbClr val="0070C0"/>
                </a:solidFill>
              </a:rPr>
              <a:t>The answer is</a:t>
            </a:r>
            <a:r>
              <a:rPr lang="en-US" sz="2400" b="1" dirty="0"/>
              <a:t> D</a:t>
            </a:r>
            <a:r>
              <a:rPr lang="en-US" sz="2400" b="1" dirty="0" smtClean="0"/>
              <a:t>.    </a:t>
            </a:r>
            <a:r>
              <a:rPr lang="en-US" sz="2400" b="1" dirty="0"/>
              <a:t>The right side of the sternum just below the clavicle and left of the precordium.</a:t>
            </a:r>
            <a:endParaRPr lang="en-US" sz="2400" dirty="0"/>
          </a:p>
          <a:p>
            <a:r>
              <a:rPr lang="en-US" sz="2400" dirty="0"/>
              <a:t>One gel pad should be placed to the right of the sternum, just below the clavicle and the other just left of the precordium, as indicated by the anatomic location of the heart. To defibrillate, the paddles are placed over the pads. Options A, B, and C are not consistent with the position of the heart and are therefore incorrect responses.</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1805561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7. The nurse performs an initial abdominal assessment on a patient newly admitted for abdominal pain. The nurse hears what she describes as “clicks and gurgles in all four quadrants” as well as “swishing or buzzing sound heard in one or two quadrants.” Which of the following statements is correct?</a:t>
            </a:r>
            <a:endParaRPr lang="en-US" sz="2400" dirty="0" smtClean="0">
              <a:solidFill>
                <a:srgbClr val="002060"/>
              </a:solidFill>
            </a:endParaRPr>
          </a:p>
        </p:txBody>
      </p:sp>
      <p:sp>
        <p:nvSpPr>
          <p:cNvPr id="40963" name="Text Placeholder 9"/>
          <p:cNvSpPr>
            <a:spLocks noGrp="1"/>
          </p:cNvSpPr>
          <p:nvPr>
            <p:ph type="body" sz="quarter" idx="13"/>
          </p:nvPr>
        </p:nvSpPr>
        <p:spPr>
          <a:xfrm>
            <a:off x="457835" y="2355215"/>
            <a:ext cx="9880600" cy="2049463"/>
          </a:xfrm>
        </p:spPr>
        <p:txBody>
          <a:bodyPr/>
          <a:lstStyle/>
          <a:p>
            <a:pPr eaLnBrk="1" hangingPunct="1"/>
            <a:r>
              <a:rPr lang="en-US" dirty="0"/>
              <a:t>A. The frequency and intensity of bowel sounds varies depending on the phase of digestion.</a:t>
            </a:r>
            <a:br>
              <a:rPr lang="en-US" dirty="0"/>
            </a:br>
            <a:r>
              <a:rPr lang="en-US" dirty="0"/>
              <a:t>B. In the presence of intestinal obstruction, bowel sounds will be louder and higher pitched.</a:t>
            </a:r>
            <a:br>
              <a:rPr lang="en-US" dirty="0"/>
            </a:br>
            <a:r>
              <a:rPr lang="en-US" dirty="0"/>
              <a:t>C. A swishing or buzzing sound may represent the turbulent blood flow of a bruit and is not normal.</a:t>
            </a:r>
            <a:br>
              <a:rPr lang="en-US" dirty="0"/>
            </a:br>
            <a:r>
              <a:rPr lang="en-US" dirty="0"/>
              <a:t>D. All of the above.</a:t>
            </a:r>
            <a:endParaRPr lang="en-US" dirty="0" smtClean="0"/>
          </a:p>
        </p:txBody>
      </p:sp>
      <p:sp>
        <p:nvSpPr>
          <p:cNvPr id="9" name="Text Placeholder 8"/>
          <p:cNvSpPr>
            <a:spLocks noGrp="1"/>
          </p:cNvSpPr>
          <p:nvPr>
            <p:ph type="body" sz="half" idx="2"/>
          </p:nvPr>
        </p:nvSpPr>
        <p:spPr>
          <a:xfrm>
            <a:off x="1294057" y="4869815"/>
            <a:ext cx="10453688" cy="2196003"/>
          </a:xfrm>
        </p:spPr>
        <p:txBody>
          <a:bodyPr>
            <a:normAutofit fontScale="77500" lnSpcReduction="20000"/>
          </a:bodyPr>
          <a:lstStyle/>
          <a:p>
            <a:r>
              <a:rPr sz="2400" dirty="0" smtClean="0">
                <a:solidFill>
                  <a:srgbClr val="0070C0"/>
                </a:solidFill>
              </a:rPr>
              <a:t>The answer is</a:t>
            </a:r>
            <a:r>
              <a:rPr lang="en-US" sz="2400" b="1" dirty="0"/>
              <a:t> D</a:t>
            </a:r>
            <a:r>
              <a:rPr lang="en-US" sz="2400" b="1" dirty="0" smtClean="0"/>
              <a:t>.     </a:t>
            </a:r>
            <a:r>
              <a:rPr lang="en-US" sz="2400" b="1" dirty="0"/>
              <a:t>All of the above.</a:t>
            </a:r>
            <a:endParaRPr lang="en-US" sz="2400" dirty="0"/>
          </a:p>
          <a:p>
            <a:r>
              <a:rPr lang="en-US" sz="2400" dirty="0"/>
              <a:t>All of the statements are true. The gurgles and clicks described in the question represent normal bowel sounds, which vary with the phase of digestion. Intestinal obstruction causes the sounds to intensify as the normal flow is blocked by the obstruction. The swishing and buzzing sound of turbulent blood flow may be heard in the abdomen in the presence of abdominal aortic aneurism, for example, and should always be considered abnormal.</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258707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8. A patient arrives in the emergency department and reports splashing concentrated household cleaner in his eye. Which of the following nursing actions is a priority?</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Irrigate the eye repeatedly with normal saline solution.</a:t>
            </a:r>
            <a:br>
              <a:rPr lang="en-US" dirty="0"/>
            </a:br>
            <a:r>
              <a:rPr lang="en-US" dirty="0"/>
              <a:t>B. Place fluorescein drops in the eye.</a:t>
            </a:r>
            <a:br>
              <a:rPr lang="en-US" dirty="0"/>
            </a:br>
            <a:r>
              <a:rPr lang="en-US" dirty="0"/>
              <a:t>C. Patch the eye.</a:t>
            </a:r>
            <a:br>
              <a:rPr lang="en-US" dirty="0"/>
            </a:br>
            <a:r>
              <a:rPr lang="en-US" dirty="0"/>
              <a:t>D. Test visual acuity.</a:t>
            </a:r>
            <a:endParaRPr lang="en-US" dirty="0" smtClean="0"/>
          </a:p>
        </p:txBody>
      </p:sp>
      <p:sp>
        <p:nvSpPr>
          <p:cNvPr id="9" name="Text Placeholder 8"/>
          <p:cNvSpPr>
            <a:spLocks noGrp="1"/>
          </p:cNvSpPr>
          <p:nvPr>
            <p:ph type="body" sz="half" idx="2"/>
          </p:nvPr>
        </p:nvSpPr>
        <p:spPr>
          <a:xfrm>
            <a:off x="1571625" y="4206875"/>
            <a:ext cx="10453688" cy="2526434"/>
          </a:xfrm>
        </p:spPr>
        <p:txBody>
          <a:bodyPr>
            <a:normAutofit fontScale="92500" lnSpcReduction="20000"/>
          </a:bodyPr>
          <a:lstStyle/>
          <a:p>
            <a:r>
              <a:rPr sz="2400" dirty="0" smtClean="0">
                <a:solidFill>
                  <a:srgbClr val="0070C0"/>
                </a:solidFill>
              </a:rPr>
              <a:t>The answer is </a:t>
            </a:r>
            <a:r>
              <a:rPr lang="en-US" sz="2400" b="1" dirty="0"/>
              <a:t> A. </a:t>
            </a:r>
            <a:r>
              <a:rPr lang="en-US" sz="2400" b="1" dirty="0" smtClean="0"/>
              <a:t>    Irrigate </a:t>
            </a:r>
            <a:r>
              <a:rPr lang="en-US" sz="2400" b="1" dirty="0"/>
              <a:t>the eye repeatedly with normal saline solution.</a:t>
            </a:r>
            <a:endParaRPr lang="en-US" sz="2400" dirty="0"/>
          </a:p>
          <a:p>
            <a:r>
              <a:rPr lang="en-US" sz="2400" dirty="0"/>
              <a:t>Emergency treatment following a chemical splash to the eye includes immediate irrigation with normal saline. The irrigation should be continued for at least 10 minutes. Fluorescein drops are used to check for scratches on the cornea due to their fluorescent properties and are not part of the initial care of a chemical splash, nor is patching the eye. Following irrigation, visual acuity will be assessed.</a:t>
            </a:r>
          </a:p>
          <a:p>
            <a:r>
              <a:rPr sz="2400" dirty="0" smtClean="0">
                <a:solidFill>
                  <a:srgbClr val="0070C0"/>
                </a:solidFill>
              </a:rPr>
              <a:t>        </a:t>
            </a:r>
            <a:endParaRPr lang="en-US" sz="2400" dirty="0">
              <a:solidFill>
                <a:srgbClr val="0070C0"/>
              </a:solidFill>
            </a:endParaRPr>
          </a:p>
        </p:txBody>
      </p:sp>
    </p:spTree>
    <p:extLst>
      <p:ext uri="{BB962C8B-B14F-4D97-AF65-F5344CB8AC3E}">
        <p14:creationId xmlns:p14="http://schemas.microsoft.com/office/powerpoint/2010/main" val="2159356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ustom 1">
      <a:majorFont>
        <a:latin typeface="Palatino Linotype"/>
        <a:ea typeface=""/>
        <a:cs typeface=""/>
      </a:majorFont>
      <a:minorFont>
        <a:latin typeface="Palatino Linotype"/>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58</TotalTime>
  <Words>1340</Words>
  <Application>Microsoft Office PowerPoint</Application>
  <PresentationFormat>Widescreen</PresentationFormat>
  <Paragraphs>104</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Palatino Linotype</vt:lpstr>
      <vt:lpstr>Trebuchet MS</vt:lpstr>
      <vt:lpstr>Wingdings 3</vt:lpstr>
      <vt:lpstr>Wisp</vt:lpstr>
      <vt:lpstr>Facet</vt:lpstr>
      <vt:lpstr>MCQ for Nursing Students 3 </vt:lpstr>
      <vt:lpstr>1. A patient is admitted to the hospital with a diagnosis of primary hyperparathyroidism. A nurse checking the patient’s lab results would expect which of the following changes in laboratory findings?         </vt:lpstr>
      <vt:lpstr>2. A patient with Addison’s disease asks a nurse for nutrition and diet advice. Which of the following diet modifications is NOT recommended?  </vt:lpstr>
      <vt:lpstr>3. A patient with a history of diabetes mellitus is in the second post-operative day following cholecystectomy. She has complained of nausea and isn’t able to eat solid foods. The nurse enters the room to find the patient confused and shaky. Which of the following is the most likely explanation for the patient’s symptoms?  </vt:lpstr>
      <vt:lpstr>4. A nurse assigned to the emergency department evaluates a patient who underwent fiberoptic colonoscopy 18 hours previously. The patient reports increasing abdominal pain, fever, and chills. Which of the following conditions poses the most immediate concern? </vt:lpstr>
      <vt:lpstr>5. A patient is admitted to the same day surgery unit for liver biopsy. Which of the following laboratory tests assesses coagulation? Select all that apply.      </vt:lpstr>
      <vt:lpstr>6. A patient on the cardiac telemetry unit unexpectedly goes into ventricular fibrillation. The advanced cardiac life support team prepares to defibrillate. Which of the following choices indicates the correct placement of the conductive gel pads? </vt:lpstr>
      <vt:lpstr>7. The nurse performs an initial abdominal assessment on a patient newly admitted for abdominal pain. The nurse hears what she describes as “clicks and gurgles in all four quadrants” as well as “swishing or buzzing sound heard in one or two quadrants.” Which of the following statements is correct?</vt:lpstr>
      <vt:lpstr>8. A patient arrives in the emergency department and reports splashing concentrated household cleaner in his eye. Which of the following nursing actions is a priority?    </vt:lpstr>
      <vt:lpstr>9. A nurse is caring for a patient who has had hip replacement. The nurse should be most concerned about which of the following findings?  </vt:lpstr>
      <vt:lpstr>10. A child is admitted to the hospital with an uncontrolled seizure disorder. The admitting physician writes orders for actions to be taken in the event of a seizure. Which of the following actions would NOT be included?   </vt:lpstr>
      <vt:lpstr>11. A patient who has received chemotherapy for cancer treatment is given an injection of Epoetin. Which of the following should reflect the findings in a complete blood count (CBC) drawn several days later?     </vt:lpstr>
      <vt:lpstr>12. A patient is admitted to the hospital with suspected polycythemia vera. Which of the following symptoms is consistent with the diagnosis? Select all that apply.     </vt:lpstr>
      <vt:lpstr>13. A nurse is caring for a patient with a platelet count of 20,000/microliter. Which of the following is an important intervention?  </vt:lpstr>
      <vt:lpstr>14. A nurse in the emergency department assesses a patient who has been taking long-term corticosteroids to treat renal disease. Which of the following is a typical side effect of corticosteroid treatment? Note: More than one answer may be correct. </vt:lpstr>
      <vt:lpstr>15. A nurse is caring for patients in the oncology unit. Which of the following is the most important nursing action when caring for a neutropenic patient?  </vt:lpstr>
      <vt:lpstr>16. A nurse is counseling patients at a health clinic on the importance of immunizations. Which of the following information is the most accurate regarding immunizations?   </vt:lpstr>
      <vt:lpstr>17. A patient is brought to the emergency department after a bee sting. The family reports a history of severe allergic reaction, and the patient appears to have some oral swelling. Which of the following is the most urgent nursing action?   </vt:lpstr>
      <vt:lpstr>18. A mother calls the clinic to report that her son has recently started medication to treat attention deficit/hyperactivity disorder (ADHD). The mother fears her son is experiencing side effects of the medicine. Which of the following side effects are typically related to medications used for ADHD? Note: More than one answer may be correct:    </vt:lpstr>
      <vt:lpstr>19. A patient at a mental health clinic is taking Haldol (haloperidol) for treatment ofschizophrenia. She calls the clinic to report abnormal movements of her face and tongue. The nurse concludes that the patient is experiencing which of the following symptoms:   </vt:lpstr>
      <vt:lpstr>20. A patient with newly diagnosed diabetes mellitus is learning to recognize the symptoms of hypoglycemia. Which of the following symptoms is indicative of hypoglycemia? </vt:lpstr>
      <vt:lpstr>An infant          </vt:lpstr>
      <vt:lpstr>An infant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Kasiviswanathan</dc:creator>
  <cp:lastModifiedBy>Kasiviswanathan</cp:lastModifiedBy>
  <cp:revision>7</cp:revision>
  <dcterms:created xsi:type="dcterms:W3CDTF">2016-10-07T09:56:09Z</dcterms:created>
  <dcterms:modified xsi:type="dcterms:W3CDTF">2016-10-07T13:06:53Z</dcterms:modified>
</cp:coreProperties>
</file>